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2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3.xml" ContentType="application/vnd.openxmlformats-officedocument.drawingml.chart+xml"/>
  <Override PartName="/ppt/notesSlides/notesSlide18.xml" ContentType="application/vnd.openxmlformats-officedocument.presentationml.notesSlide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notesSlides/notesSlide19.xml" ContentType="application/vnd.openxmlformats-officedocument.presentationml.notesSlide+xml"/>
  <Override PartName="/ppt/charts/chart5.xml" ContentType="application/vnd.openxmlformats-officedocument.drawingml.chart+xml"/>
  <Override PartName="/ppt/notesSlides/notesSlide20.xml" ContentType="application/vnd.openxmlformats-officedocument.presentationml.notesSlide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93" r:id="rId2"/>
    <p:sldMasterId id="2147483805" r:id="rId3"/>
    <p:sldMasterId id="2147483817" r:id="rId4"/>
    <p:sldMasterId id="2147483829" r:id="rId5"/>
    <p:sldMasterId id="2147483841" r:id="rId6"/>
  </p:sldMasterIdLst>
  <p:notesMasterIdLst>
    <p:notesMasterId r:id="rId29"/>
  </p:notesMasterIdLst>
  <p:sldIdLst>
    <p:sldId id="336" r:id="rId7"/>
    <p:sldId id="260" r:id="rId8"/>
    <p:sldId id="350" r:id="rId9"/>
    <p:sldId id="263" r:id="rId10"/>
    <p:sldId id="261" r:id="rId11"/>
    <p:sldId id="353" r:id="rId12"/>
    <p:sldId id="355" r:id="rId13"/>
    <p:sldId id="358" r:id="rId14"/>
    <p:sldId id="326" r:id="rId15"/>
    <p:sldId id="354" r:id="rId16"/>
    <p:sldId id="356" r:id="rId17"/>
    <p:sldId id="349" r:id="rId18"/>
    <p:sldId id="342" r:id="rId19"/>
    <p:sldId id="351" r:id="rId20"/>
    <p:sldId id="341" r:id="rId21"/>
    <p:sldId id="329" r:id="rId22"/>
    <p:sldId id="338" r:id="rId23"/>
    <p:sldId id="337" r:id="rId24"/>
    <p:sldId id="340" r:id="rId25"/>
    <p:sldId id="339" r:id="rId26"/>
    <p:sldId id="357" r:id="rId27"/>
    <p:sldId id="273" r:id="rId2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80342" autoAdjust="0"/>
  </p:normalViewPr>
  <p:slideViewPr>
    <p:cSldViewPr>
      <p:cViewPr varScale="1">
        <p:scale>
          <a:sx n="93" d="100"/>
          <a:sy n="93" d="100"/>
        </p:scale>
        <p:origin x="-214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2424176144648583E-2"/>
          <c:y val="2.9777794642535806E-2"/>
          <c:w val="0.64693921940313015"/>
          <c:h val="0.861167225550838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ФБ врачи</c:v>
                </c:pt>
              </c:strCache>
            </c:strRef>
          </c:tx>
          <c:invertIfNegative val="0"/>
          <c:dLbls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2012 г</c:v>
                </c:pt>
                <c:pt idx="1">
                  <c:v>2013 г</c:v>
                </c:pt>
                <c:pt idx="2">
                  <c:v>2014 г</c:v>
                </c:pt>
                <c:pt idx="3">
                  <c:v>2015 г</c:v>
                </c:pt>
                <c:pt idx="4">
                  <c:v>2016 г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24</c:v>
                </c:pt>
                <c:pt idx="1">
                  <c:v>12</c:v>
                </c:pt>
                <c:pt idx="2">
                  <c:v>20</c:v>
                </c:pt>
                <c:pt idx="3">
                  <c:v>24</c:v>
                </c:pt>
                <c:pt idx="4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 врачи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2012 г</c:v>
                </c:pt>
                <c:pt idx="1">
                  <c:v>2013 г</c:v>
                </c:pt>
                <c:pt idx="2">
                  <c:v>2014 г</c:v>
                </c:pt>
                <c:pt idx="3">
                  <c:v>2015 г</c:v>
                </c:pt>
                <c:pt idx="4">
                  <c:v>2016 г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9</c:v>
                </c:pt>
                <c:pt idx="1">
                  <c:v>6</c:v>
                </c:pt>
                <c:pt idx="2">
                  <c:v>24</c:v>
                </c:pt>
                <c:pt idx="3">
                  <c:v>26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ОБ работники ФАП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2012 г</c:v>
                </c:pt>
                <c:pt idx="1">
                  <c:v>2013 г</c:v>
                </c:pt>
                <c:pt idx="2">
                  <c:v>2014 г</c:v>
                </c:pt>
                <c:pt idx="3">
                  <c:v>2015 г</c:v>
                </c:pt>
                <c:pt idx="4">
                  <c:v>2016 г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1">
                  <c:v>1</c:v>
                </c:pt>
                <c:pt idx="2">
                  <c:v>7</c:v>
                </c:pt>
                <c:pt idx="3">
                  <c:v>10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579520"/>
        <c:axId val="49581056"/>
      </c:barChart>
      <c:catAx>
        <c:axId val="49579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9581056"/>
        <c:crosses val="autoZero"/>
        <c:auto val="1"/>
        <c:lblAlgn val="ctr"/>
        <c:lblOffset val="100"/>
        <c:noMultiLvlLbl val="0"/>
      </c:catAx>
      <c:valAx>
        <c:axId val="4958105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495795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8702488577816657E-2"/>
          <c:y val="4.6923936408671478E-2"/>
          <c:w val="0.74479986876640425"/>
          <c:h val="0.843014403785448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врачи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2012 г</c:v>
                </c:pt>
                <c:pt idx="1">
                  <c:v>2013 г</c:v>
                </c:pt>
                <c:pt idx="2">
                  <c:v>2014 г</c:v>
                </c:pt>
                <c:pt idx="3">
                  <c:v>2015 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33</c:v>
                </c:pt>
                <c:pt idx="1">
                  <c:v>20</c:v>
                </c:pt>
                <c:pt idx="2">
                  <c:v>18</c:v>
                </c:pt>
                <c:pt idx="3">
                  <c:v>14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средние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2012 г</c:v>
                </c:pt>
                <c:pt idx="1">
                  <c:v>2013 г</c:v>
                </c:pt>
                <c:pt idx="2">
                  <c:v>2014 г</c:v>
                </c:pt>
                <c:pt idx="3">
                  <c:v>2015 г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31</c:v>
                </c:pt>
                <c:pt idx="1">
                  <c:v>42</c:v>
                </c:pt>
                <c:pt idx="2">
                  <c:v>23</c:v>
                </c:pt>
                <c:pt idx="3">
                  <c:v>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4275456"/>
        <c:axId val="54277248"/>
      </c:barChart>
      <c:catAx>
        <c:axId val="542754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4277248"/>
        <c:crosses val="autoZero"/>
        <c:auto val="1"/>
        <c:lblAlgn val="ctr"/>
        <c:lblOffset val="100"/>
        <c:noMultiLvlLbl val="0"/>
      </c:catAx>
      <c:valAx>
        <c:axId val="5427724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542754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592446777486142E-2"/>
          <c:y val="6.1697587894554151E-2"/>
          <c:w val="0.7346898998736282"/>
          <c:h val="0.84878533032638726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число врачей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600" baseline="0"/>
                  </a:pPr>
                  <a:endParaRPr lang="ru-RU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 sz="1600" baseline="0"/>
                  </a:pPr>
                  <a:endParaRPr lang="ru-RU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/>
              <c:txPr>
                <a:bodyPr/>
                <a:lstStyle/>
                <a:p>
                  <a:pPr>
                    <a:defRPr sz="1600" baseline="0"/>
                  </a:pPr>
                  <a:endParaRPr lang="ru-RU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sz="1600" baseline="0"/>
                  </a:pPr>
                  <a:endParaRPr lang="ru-RU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 sz="1600" baseline="0"/>
                  </a:pPr>
                  <a:endParaRPr lang="ru-RU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7721</c:v>
                </c:pt>
                <c:pt idx="1">
                  <c:v>7747</c:v>
                </c:pt>
                <c:pt idx="2">
                  <c:v>7706</c:v>
                </c:pt>
                <c:pt idx="3">
                  <c:v>7931</c:v>
                </c:pt>
                <c:pt idx="4">
                  <c:v>8048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врачи амбулаторного звена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3763</c:v>
                </c:pt>
                <c:pt idx="1">
                  <c:v>3714</c:v>
                </c:pt>
                <c:pt idx="2">
                  <c:v>3665</c:v>
                </c:pt>
                <c:pt idx="3">
                  <c:v>4526</c:v>
                </c:pt>
                <c:pt idx="4">
                  <c:v>4632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врачи стационаров</c:v>
                </c:pt>
              </c:strCache>
            </c:strRef>
          </c:tx>
          <c:dLbls>
            <c:dLbl>
              <c:idx val="0"/>
              <c:layout>
                <c:manualLayout>
                  <c:x val="-2.4980801010984741E-2"/>
                  <c:y val="8.1374947165940167E-2"/>
                </c:manualLayout>
              </c:layout>
              <c:numFmt formatCode="General" sourceLinked="0"/>
              <c:spPr/>
              <c:txPr>
                <a:bodyPr/>
                <a:lstStyle/>
                <a:p>
                  <a:pPr>
                    <a:defRPr sz="1600" baseline="0"/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3148148148148147E-2"/>
                  <c:y val="6.45387512005732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3148148148148147E-2"/>
                  <c:y val="6.7344783861467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2407407407407419E-2"/>
                  <c:y val="4.7702555235206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3148148148148147E-2"/>
                  <c:y val="5.05085878961007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2.3148148148148147E-2"/>
                  <c:y val="5.33146205569953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2.3148148148148147E-2"/>
                  <c:y val="5.05083669486471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2.3148148148148147E-2"/>
                  <c:y val="5.89266858787842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6.1728395061728392E-3"/>
                  <c:y val="4.48965225743118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6.1728395061728392E-3"/>
                  <c:y val="4.20904899134173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6.1728395061728392E-3"/>
                  <c:y val="3.64784245916283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2744</c:v>
                </c:pt>
                <c:pt idx="1">
                  <c:v>2793</c:v>
                </c:pt>
                <c:pt idx="2">
                  <c:v>2764</c:v>
                </c:pt>
                <c:pt idx="3">
                  <c:v>2924</c:v>
                </c:pt>
                <c:pt idx="4">
                  <c:v>3024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участковых врачей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813</c:v>
                </c:pt>
                <c:pt idx="1">
                  <c:v>954</c:v>
                </c:pt>
                <c:pt idx="2">
                  <c:v>920</c:v>
                </c:pt>
                <c:pt idx="3">
                  <c:v>1014</c:v>
                </c:pt>
                <c:pt idx="4">
                  <c:v>1032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9279104"/>
        <c:axId val="89290624"/>
      </c:lineChart>
      <c:catAx>
        <c:axId val="89279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89290624"/>
        <c:crosses val="autoZero"/>
        <c:auto val="1"/>
        <c:lblAlgn val="ctr"/>
        <c:lblOffset val="100"/>
        <c:noMultiLvlLbl val="0"/>
      </c:catAx>
      <c:valAx>
        <c:axId val="892906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892791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80940750461749"/>
          <c:y val="0.17306791946818831"/>
          <c:w val="0.20418987557110918"/>
          <c:h val="0.68478862951376318"/>
        </c:manualLayout>
      </c:layout>
      <c:overlay val="0"/>
      <c:spPr>
        <a:ln>
          <a:noFill/>
        </a:ln>
      </c:spPr>
      <c:txPr>
        <a:bodyPr/>
        <a:lstStyle/>
        <a:p>
          <a:pPr>
            <a:defRPr sz="16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502454554291824E-2"/>
          <c:y val="3.0831228624714824E-2"/>
          <c:w val="0.74738286186448899"/>
          <c:h val="0.84317326500459722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Врачи</c:v>
                </c:pt>
              </c:strCache>
            </c:strRef>
          </c:tx>
          <c:marker>
            <c:spPr>
              <a:ln w="19050"/>
            </c:spPr>
          </c:marker>
          <c:dLbls>
            <c:spPr>
              <a:noFill/>
              <a:ln>
                <a:noFill/>
              </a:ln>
              <a:effectLst/>
            </c:sp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49.5</c:v>
                </c:pt>
                <c:pt idx="1">
                  <c:v>48.9</c:v>
                </c:pt>
                <c:pt idx="2">
                  <c:v>48.3</c:v>
                </c:pt>
                <c:pt idx="3">
                  <c:v>49.2</c:v>
                </c:pt>
                <c:pt idx="4">
                  <c:v>49.5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Средние</c:v>
                </c:pt>
              </c:strCache>
            </c:strRef>
          </c:tx>
          <c:marker>
            <c:spPr>
              <a:ln w="19050"/>
            </c:spPr>
          </c:marker>
          <c:dLbls>
            <c:spPr>
              <a:noFill/>
              <a:ln>
                <a:noFill/>
              </a:ln>
              <a:effectLst/>
            </c:sp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136.19999999999999</c:v>
                </c:pt>
                <c:pt idx="1">
                  <c:v>134.9</c:v>
                </c:pt>
                <c:pt idx="2">
                  <c:v>134.4</c:v>
                </c:pt>
                <c:pt idx="3">
                  <c:v>134.6</c:v>
                </c:pt>
                <c:pt idx="4">
                  <c:v>144.1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338880"/>
        <c:axId val="55340416"/>
      </c:lineChart>
      <c:catAx>
        <c:axId val="55338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5340416"/>
        <c:crosses val="autoZero"/>
        <c:auto val="1"/>
        <c:lblAlgn val="ctr"/>
        <c:lblOffset val="100"/>
        <c:noMultiLvlLbl val="0"/>
      </c:catAx>
      <c:valAx>
        <c:axId val="553404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55338880"/>
        <c:crosses val="autoZero"/>
        <c:crossBetween val="between"/>
      </c:valAx>
      <c:spPr>
        <a:noFill/>
      </c:spPr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592446777486142E-2"/>
          <c:y val="6.1697587894554151E-2"/>
          <c:w val="0.7346898998736282"/>
          <c:h val="0.84878533032638726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врачи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600" baseline="0"/>
                  </a:pPr>
                  <a:endParaRPr lang="ru-RU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 sz="1600" baseline="0"/>
                  </a:pPr>
                  <a:endParaRPr lang="ru-RU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/>
              <c:txPr>
                <a:bodyPr/>
                <a:lstStyle/>
                <a:p>
                  <a:pPr>
                    <a:defRPr sz="1600" baseline="0"/>
                  </a:pPr>
                  <a:endParaRPr lang="ru-RU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sz="1600" baseline="0"/>
                  </a:pPr>
                  <a:endParaRPr lang="ru-RU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 sz="1600" baseline="0"/>
                  </a:pPr>
                  <a:endParaRPr lang="ru-RU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218</c:v>
                </c:pt>
                <c:pt idx="1">
                  <c:v>230</c:v>
                </c:pt>
                <c:pt idx="2">
                  <c:v>233</c:v>
                </c:pt>
                <c:pt idx="3">
                  <c:v>259</c:v>
                </c:pt>
                <c:pt idx="4">
                  <c:v>264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средние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1275</c:v>
                </c:pt>
                <c:pt idx="1">
                  <c:v>1231</c:v>
                </c:pt>
                <c:pt idx="2">
                  <c:v>1207</c:v>
                </c:pt>
                <c:pt idx="3">
                  <c:v>1198</c:v>
                </c:pt>
                <c:pt idx="4">
                  <c:v>1195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836032"/>
        <c:axId val="55841920"/>
      </c:lineChart>
      <c:catAx>
        <c:axId val="55836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55841920"/>
        <c:crosses val="autoZero"/>
        <c:auto val="1"/>
        <c:lblAlgn val="ctr"/>
        <c:lblOffset val="100"/>
        <c:noMultiLvlLbl val="0"/>
      </c:catAx>
      <c:valAx>
        <c:axId val="558419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558360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80940750461749"/>
          <c:y val="0.17306791946818831"/>
          <c:w val="0.20418987557110918"/>
          <c:h val="0.68478862951376318"/>
        </c:manualLayout>
      </c:layout>
      <c:overlay val="0"/>
      <c:spPr>
        <a:ln>
          <a:noFill/>
        </a:ln>
      </c:spPr>
      <c:txPr>
        <a:bodyPr/>
        <a:lstStyle/>
        <a:p>
          <a:pPr>
            <a:defRPr sz="16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8851706036745401E-2"/>
          <c:y val="4.2055359268292736E-2"/>
          <c:w val="0.74738286186448899"/>
          <c:h val="0.84317326500459722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Врачи</c:v>
                </c:pt>
              </c:strCache>
            </c:strRef>
          </c:tx>
          <c:marker>
            <c:spPr>
              <a:ln w="19050"/>
            </c:spPr>
          </c:marker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16.7</c:v>
                </c:pt>
                <c:pt idx="1">
                  <c:v>17.8</c:v>
                </c:pt>
                <c:pt idx="2">
                  <c:v>18.3</c:v>
                </c:pt>
                <c:pt idx="3">
                  <c:v>20.399999999999999</c:v>
                </c:pt>
                <c:pt idx="4">
                  <c:v>20.9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Средние</c:v>
                </c:pt>
              </c:strCache>
            </c:strRef>
          </c:tx>
          <c:marker>
            <c:spPr>
              <a:ln w="19050"/>
            </c:spPr>
          </c:marker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97.8</c:v>
                </c:pt>
                <c:pt idx="1">
                  <c:v>95.1</c:v>
                </c:pt>
                <c:pt idx="2">
                  <c:v>94.6</c:v>
                </c:pt>
                <c:pt idx="3">
                  <c:v>94.6</c:v>
                </c:pt>
                <c:pt idx="4">
                  <c:v>94.5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894400"/>
        <c:axId val="55895936"/>
      </c:lineChart>
      <c:catAx>
        <c:axId val="55894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5895936"/>
        <c:crosses val="autoZero"/>
        <c:auto val="1"/>
        <c:lblAlgn val="ctr"/>
        <c:lblOffset val="100"/>
        <c:noMultiLvlLbl val="0"/>
      </c:catAx>
      <c:valAx>
        <c:axId val="558959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55894400"/>
        <c:crosses val="autoZero"/>
        <c:crossBetween val="between"/>
      </c:valAx>
      <c:spPr>
        <a:noFill/>
      </c:spPr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0.08876</cdr:x>
      <cdr:y>0.02223</cdr:y>
    </cdr:from>
    <cdr:to>
      <cdr:x>0.19375</cdr:x>
      <cdr:y>0.1336</cdr:y>
    </cdr:to>
    <cdr:sp macro="" textlink="">
      <cdr:nvSpPr>
        <cdr:cNvPr id="3" name="Овал 2"/>
        <cdr:cNvSpPr/>
      </cdr:nvSpPr>
      <cdr:spPr>
        <a:xfrm xmlns:a="http://schemas.openxmlformats.org/drawingml/2006/main">
          <a:off x="730424" y="100608"/>
          <a:ext cx="864096" cy="504056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dirty="0" smtClean="0"/>
            <a:t>334</a:t>
          </a:r>
          <a:endParaRPr lang="ru-RU" sz="2400" dirty="0"/>
        </a:p>
      </cdr:txBody>
    </cdr:sp>
  </cdr:relSizeAnchor>
  <cdr:relSizeAnchor xmlns:cdr="http://schemas.openxmlformats.org/drawingml/2006/chartDrawing">
    <cdr:from>
      <cdr:x>0.2025</cdr:x>
      <cdr:y>0.32452</cdr:y>
    </cdr:from>
    <cdr:to>
      <cdr:x>0.3075</cdr:x>
      <cdr:y>0.43589</cdr:y>
    </cdr:to>
    <cdr:sp macro="" textlink="">
      <cdr:nvSpPr>
        <cdr:cNvPr id="4" name="Овал 3"/>
        <cdr:cNvSpPr/>
      </cdr:nvSpPr>
      <cdr:spPr>
        <a:xfrm xmlns:a="http://schemas.openxmlformats.org/drawingml/2006/main">
          <a:off x="1666528" y="1468760"/>
          <a:ext cx="864108" cy="504057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dirty="0" smtClean="0"/>
            <a:t>1825</a:t>
          </a:r>
          <a:endParaRPr lang="ru-RU" sz="2400" dirty="0"/>
        </a:p>
      </cdr:txBody>
    </cdr:sp>
  </cdr:relSizeAnchor>
  <cdr:relSizeAnchor xmlns:cdr="http://schemas.openxmlformats.org/drawingml/2006/chartDrawing">
    <cdr:from>
      <cdr:x>0.31625</cdr:x>
      <cdr:y>0.03814</cdr:y>
    </cdr:from>
    <cdr:to>
      <cdr:x>0.43</cdr:x>
      <cdr:y>0.14951</cdr:y>
    </cdr:to>
    <cdr:sp macro="" textlink="">
      <cdr:nvSpPr>
        <cdr:cNvPr id="6" name="Овал 5"/>
        <cdr:cNvSpPr/>
      </cdr:nvSpPr>
      <cdr:spPr>
        <a:xfrm xmlns:a="http://schemas.openxmlformats.org/drawingml/2006/main">
          <a:off x="2602632" y="172616"/>
          <a:ext cx="936117" cy="504056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dirty="0" smtClean="0"/>
            <a:t>44</a:t>
          </a:r>
          <a:endParaRPr lang="ru-RU" sz="2400" dirty="0"/>
        </a:p>
      </cdr:txBody>
    </cdr:sp>
  </cdr:relSizeAnchor>
  <cdr:relSizeAnchor xmlns:cdr="http://schemas.openxmlformats.org/drawingml/2006/chartDrawing">
    <cdr:from>
      <cdr:x>0.45499</cdr:x>
      <cdr:y>0</cdr:y>
    </cdr:from>
    <cdr:to>
      <cdr:x>0.56874</cdr:x>
      <cdr:y>0.09859</cdr:y>
    </cdr:to>
    <cdr:sp macro="" textlink="">
      <cdr:nvSpPr>
        <cdr:cNvPr id="7" name="Овал 6"/>
        <cdr:cNvSpPr/>
      </cdr:nvSpPr>
      <cdr:spPr>
        <a:xfrm xmlns:a="http://schemas.openxmlformats.org/drawingml/2006/main">
          <a:off x="3744416" y="0"/>
          <a:ext cx="936117" cy="504056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dirty="0" smtClean="0"/>
            <a:t>50</a:t>
          </a:r>
          <a:endParaRPr lang="ru-RU" sz="2400" dirty="0"/>
        </a:p>
      </cdr:txBody>
    </cdr:sp>
  </cdr:relSizeAnchor>
  <cdr:relSizeAnchor xmlns:cdr="http://schemas.openxmlformats.org/drawingml/2006/chartDrawing">
    <cdr:from>
      <cdr:x>0.59499</cdr:x>
      <cdr:y>0.56338</cdr:y>
    </cdr:from>
    <cdr:to>
      <cdr:x>0.70874</cdr:x>
      <cdr:y>0.67606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4896530" y="2880321"/>
          <a:ext cx="936117" cy="576063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dirty="0" smtClean="0"/>
            <a:t>5</a:t>
          </a:r>
          <a:endParaRPr lang="ru-RU" sz="24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0.59625</cdr:x>
      <cdr:y>0.25456</cdr:y>
    </cdr:from>
    <cdr:to>
      <cdr:x>0.63874</cdr:x>
      <cdr:y>0.28638</cdr:y>
    </cdr:to>
    <cdr:sp macro="" textlink="">
      <cdr:nvSpPr>
        <cdr:cNvPr id="2" name="Стрелка вниз 1"/>
        <cdr:cNvSpPr/>
      </cdr:nvSpPr>
      <cdr:spPr>
        <a:xfrm xmlns:a="http://schemas.openxmlformats.org/drawingml/2006/main">
          <a:off x="4906899" y="1152128"/>
          <a:ext cx="349676" cy="144015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0.59625</cdr:x>
      <cdr:y>0.71595</cdr:y>
    </cdr:from>
    <cdr:to>
      <cdr:x>0.63874</cdr:x>
      <cdr:y>0.74777</cdr:y>
    </cdr:to>
    <cdr:sp macro="" textlink="">
      <cdr:nvSpPr>
        <cdr:cNvPr id="3" name="Стрелка вниз 2"/>
        <cdr:cNvSpPr/>
      </cdr:nvSpPr>
      <cdr:spPr>
        <a:xfrm xmlns:a="http://schemas.openxmlformats.org/drawingml/2006/main">
          <a:off x="4906899" y="3240361"/>
          <a:ext cx="349676" cy="144016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0.54375</cdr:x>
      <cdr:y>0.30229</cdr:y>
    </cdr:from>
    <cdr:to>
      <cdr:x>0.68249</cdr:x>
      <cdr:y>0.38184</cdr:y>
    </cdr:to>
    <cdr:sp macro="" textlink="">
      <cdr:nvSpPr>
        <cdr:cNvPr id="4" name="Овал 3"/>
        <cdr:cNvSpPr/>
      </cdr:nvSpPr>
      <cdr:spPr>
        <a:xfrm xmlns:a="http://schemas.openxmlformats.org/drawingml/2006/main">
          <a:off x="4474845" y="1368152"/>
          <a:ext cx="1141775" cy="360039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200" dirty="0" smtClean="0"/>
            <a:t>РФ 88,0</a:t>
          </a:r>
          <a:endParaRPr lang="ru-RU" sz="12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0.59637</cdr:x>
      <cdr:y>0.23865</cdr:y>
    </cdr:from>
    <cdr:to>
      <cdr:x>0.63886</cdr:x>
      <cdr:y>0.27047</cdr:y>
    </cdr:to>
    <cdr:sp macro="" textlink="">
      <cdr:nvSpPr>
        <cdr:cNvPr id="2" name="Стрелка вниз 1"/>
        <cdr:cNvSpPr/>
      </cdr:nvSpPr>
      <cdr:spPr>
        <a:xfrm xmlns:a="http://schemas.openxmlformats.org/drawingml/2006/main">
          <a:off x="4907871" y="1080120"/>
          <a:ext cx="349676" cy="144016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0.59637</cdr:x>
      <cdr:y>0.74777</cdr:y>
    </cdr:from>
    <cdr:to>
      <cdr:x>0.63886</cdr:x>
      <cdr:y>0.77959</cdr:y>
    </cdr:to>
    <cdr:sp macro="" textlink="">
      <cdr:nvSpPr>
        <cdr:cNvPr id="3" name="Стрелка вниз 2"/>
        <cdr:cNvSpPr/>
      </cdr:nvSpPr>
      <cdr:spPr>
        <a:xfrm xmlns:a="http://schemas.openxmlformats.org/drawingml/2006/main">
          <a:off x="4907871" y="3384376"/>
          <a:ext cx="349676" cy="144016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0.55365</cdr:x>
      <cdr:y>0.28638</cdr:y>
    </cdr:from>
    <cdr:to>
      <cdr:x>0.69239</cdr:x>
      <cdr:y>0.36593</cdr:y>
    </cdr:to>
    <cdr:sp macro="" textlink="">
      <cdr:nvSpPr>
        <cdr:cNvPr id="4" name="Овал 3"/>
        <cdr:cNvSpPr/>
      </cdr:nvSpPr>
      <cdr:spPr>
        <a:xfrm xmlns:a="http://schemas.openxmlformats.org/drawingml/2006/main">
          <a:off x="4556281" y="1296144"/>
          <a:ext cx="1141775" cy="360041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200" dirty="0" smtClean="0"/>
            <a:t>РФ 53,6</a:t>
          </a:r>
          <a:endParaRPr lang="ru-RU" sz="12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597DE3-7D61-4ACE-A91F-482B6DE5F626}" type="datetimeFigureOut">
              <a:rPr lang="ru-RU" smtClean="0"/>
              <a:t>31.05.2016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4C5A1D-8D55-483D-A91C-A42811F47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516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 smtClean="0"/>
              <a:t>Программа «Земский</a:t>
            </a:r>
            <a:r>
              <a:rPr lang="ru-RU" baseline="0" dirty="0" smtClean="0"/>
              <a:t> доктор» действует в </a:t>
            </a:r>
            <a:r>
              <a:rPr lang="ru-RU" sz="1200" dirty="0" smtClean="0">
                <a:effectLst/>
                <a:latin typeface="Times New Roman"/>
                <a:ea typeface="Calibri"/>
              </a:rPr>
              <a:t>Российской Федерации пятый год . У</a:t>
            </a:r>
            <a:r>
              <a:rPr lang="ru-RU" sz="900" baseline="0" dirty="0" smtClean="0"/>
              <a:t>словно разделим на 2 компонента -  федеральный и окружной. </a:t>
            </a:r>
            <a:endParaRPr lang="ru-RU" sz="900" dirty="0" smtClean="0">
              <a:effectLst/>
              <a:latin typeface="Times New Roman"/>
              <a:ea typeface="Calibri"/>
            </a:endParaRPr>
          </a:p>
          <a:p>
            <a:pPr indent="449580" algn="just"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</a:rPr>
              <a:t>В рамках 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федеральной программы о</a:t>
            </a:r>
            <a:r>
              <a:rPr lang="ru-RU" sz="1200" dirty="0" smtClean="0">
                <a:effectLst/>
                <a:latin typeface="Times New Roman"/>
                <a:ea typeface="Calibri"/>
              </a:rPr>
              <a:t>существляется 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единовременная компенсационная выплата в размере одного миллиона рублей (софинансирование в соотношении 60:40 процентов) медицинским работникам в возрасте до  50 лет имеющим высшее образование, переехавшим в 2016 году для работы в государственных медицинских организациях, находящихся сельских населенных пунктах и поселках городского типа автономного округа (в 2012-2015 годах выплаты осуществлялись на других условиях).</a:t>
            </a:r>
            <a:endParaRPr lang="ru-RU" sz="9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C5A1D-8D55-483D-A91C-A42811F47D3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2323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Перечень городов включит</a:t>
            </a:r>
            <a:r>
              <a:rPr lang="ru-RU" baseline="0" dirty="0" smtClean="0"/>
              <a:t> в себя 7 городов, с наиболее проблемной ситуацией по показателям низкой укомплектованности и дефицита физических лиц.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C5A1D-8D55-483D-A91C-A42811F47D3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336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Планируется первоочередное укомплектования штатных должностей первичного звена -</a:t>
            </a:r>
            <a:r>
              <a:rPr lang="ru-RU" baseline="0" dirty="0" smtClean="0"/>
              <a:t> участковой службы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C5A1D-8D55-483D-A91C-A42811F47D35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8847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7200" algn="just">
              <a:spcAft>
                <a:spcPts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Candara" panose="020E0502030303020204" pitchFamily="34" charset="0"/>
              </a:rPr>
              <a:t>С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 2013 года действует окружная программа для средних медицинских работников  ФАПов,  </a:t>
            </a:r>
            <a:r>
              <a:rPr lang="ru-RU" sz="1200" dirty="0" smtClean="0">
                <a:effectLst/>
                <a:latin typeface="Times New Roman"/>
                <a:ea typeface="Calibri"/>
              </a:rPr>
              <a:t>выплату по 500 тысяч рублей 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за три года</a:t>
            </a:r>
            <a:r>
              <a:rPr lang="ru-RU" sz="1200" dirty="0" smtClean="0">
                <a:effectLst/>
                <a:latin typeface="Times New Roman"/>
                <a:ea typeface="Calibri"/>
              </a:rPr>
              <a:t> получили 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18 средних медицинских работников трудоустроенных на </a:t>
            </a:r>
            <a:r>
              <a:rPr lang="ru-RU" sz="1200" dirty="0" err="1" smtClean="0">
                <a:effectLst/>
                <a:latin typeface="Times New Roman"/>
                <a:ea typeface="Times New Roman"/>
              </a:rPr>
              <a:t>ФАПы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 автономного округа.</a:t>
            </a:r>
            <a:endParaRPr lang="ru-RU" sz="900" dirty="0" smtClean="0">
              <a:effectLst/>
              <a:latin typeface="Times New Roman"/>
              <a:ea typeface="Times New Roman"/>
            </a:endParaRPr>
          </a:p>
          <a:p>
            <a:pPr indent="449580" algn="just"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</a:rPr>
              <a:t>в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 2013 году - 1 работник </a:t>
            </a:r>
            <a:r>
              <a:rPr lang="ru-RU" sz="1200" dirty="0" err="1" smtClean="0">
                <a:effectLst/>
                <a:latin typeface="Times New Roman"/>
                <a:ea typeface="Times New Roman"/>
              </a:rPr>
              <a:t>ФАПа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 в возрасте до 35 лет;</a:t>
            </a:r>
            <a:endParaRPr lang="ru-RU" sz="900" dirty="0" smtClean="0">
              <a:effectLst/>
              <a:latin typeface="Times New Roman"/>
              <a:ea typeface="Times New Roman"/>
            </a:endParaRPr>
          </a:p>
          <a:p>
            <a:pPr indent="449580" algn="just"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</a:rPr>
              <a:t>с 2014 года снят возрастной ценз выплату 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 в 2014 году - 7 фельдшеров ФАПов 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; </a:t>
            </a:r>
            <a:endParaRPr lang="ru-RU" sz="900" dirty="0" smtClean="0">
              <a:effectLst/>
              <a:latin typeface="Times New Roman"/>
              <a:ea typeface="Times New Roman"/>
            </a:endParaRPr>
          </a:p>
          <a:p>
            <a:pPr indent="449580" algn="just"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</a:rPr>
              <a:t>в 2015 году - 10 специалистов 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трудоустроилось н</a:t>
            </a:r>
            <a:r>
              <a:rPr lang="ru-RU" sz="1200" dirty="0" smtClean="0">
                <a:effectLst/>
                <a:latin typeface="Times New Roman"/>
                <a:ea typeface="Calibri"/>
              </a:rPr>
              <a:t>а </a:t>
            </a:r>
            <a:r>
              <a:rPr lang="ru-RU" sz="1200" dirty="0" err="1" smtClean="0">
                <a:effectLst/>
                <a:latin typeface="Times New Roman"/>
                <a:ea typeface="Times New Roman"/>
              </a:rPr>
              <a:t>ФАПы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 Югры;</a:t>
            </a:r>
            <a:endParaRPr lang="ru-RU" sz="900" dirty="0" smtClean="0">
              <a:effectLst/>
              <a:latin typeface="Times New Roman"/>
              <a:ea typeface="Times New Roman"/>
            </a:endParaRPr>
          </a:p>
          <a:p>
            <a:pPr indent="449580" algn="just"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</a:rPr>
              <a:t>в 2016 году документы на выплату оформлены 1 работнику </a:t>
            </a:r>
            <a:r>
              <a:rPr lang="ru-RU" sz="1200" dirty="0" err="1" smtClean="0">
                <a:effectLst/>
                <a:latin typeface="Times New Roman"/>
                <a:ea typeface="Times New Roman"/>
              </a:rPr>
              <a:t>ФАПа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.</a:t>
            </a:r>
            <a:endParaRPr lang="ru-RU" sz="900" dirty="0" smtClean="0">
              <a:effectLst/>
              <a:latin typeface="Times New Roman"/>
              <a:ea typeface="Times New Roman"/>
            </a:endParaRPr>
          </a:p>
          <a:p>
            <a:pPr indent="449580" algn="just"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</a:rPr>
              <a:t> </a:t>
            </a:r>
            <a:endParaRPr lang="ru-RU" sz="900" dirty="0" smtClean="0">
              <a:effectLst/>
              <a:latin typeface="Times New Roman"/>
              <a:ea typeface="Times New Roman"/>
            </a:endParaRPr>
          </a:p>
          <a:p>
            <a:pPr marL="114300" lvl="0" indent="0" algn="just">
              <a:buClr>
                <a:srgbClr val="93A299"/>
              </a:buClr>
              <a:buNone/>
            </a:pPr>
            <a:r>
              <a:rPr lang="ru-RU" sz="1200" dirty="0" smtClean="0">
                <a:solidFill>
                  <a:prstClr val="black"/>
                </a:solidFill>
                <a:latin typeface="Candara" panose="020E0502030303020204" pitchFamily="34" charset="0"/>
              </a:rPr>
              <a:t> </a:t>
            </a:r>
            <a:endParaRPr lang="ru-RU" sz="1200" b="1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C5A1D-8D55-483D-A91C-A42811F47D35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2883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</a:rPr>
              <a:t>Исполнение федеральной программы 85 врачей получили ЕКВ</a:t>
            </a:r>
            <a:r>
              <a:rPr lang="ru-RU" sz="1200" baseline="0" dirty="0" smtClean="0">
                <a:effectLst/>
                <a:latin typeface="Times New Roman"/>
                <a:ea typeface="Times New Roman"/>
              </a:rPr>
              <a:t> из них 5 врачей в 2016 году.</a:t>
            </a:r>
            <a:endParaRPr lang="ru-RU" sz="900" dirty="0" smtClean="0">
              <a:effectLst/>
              <a:latin typeface="Times New Roman"/>
              <a:ea typeface="Times New Roman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</a:rPr>
              <a:t> 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Исполнение окружной программы 65 врачей получили ЕКВ всего в ХМАО выплаты получили 145 врачей по 1 мил. руб. и 18 работников ФАПов по 500 тыс. руб.</a:t>
            </a:r>
            <a:r>
              <a:rPr lang="ru-RU" sz="900" dirty="0" smtClean="0">
                <a:effectLst/>
                <a:latin typeface="Times New Roman"/>
                <a:ea typeface="Times New Roman"/>
              </a:rPr>
              <a:t> </a:t>
            </a: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900" dirty="0" smtClean="0">
                <a:effectLst/>
                <a:latin typeface="Times New Roman"/>
                <a:ea typeface="Times New Roman"/>
              </a:rPr>
              <a:t>Наибольшее количество специалистов привлечено в муниципальные образования автономного округа:</a:t>
            </a:r>
            <a:endParaRPr lang="ru-RU" sz="800" dirty="0" smtClean="0"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900" dirty="0" smtClean="0">
                <a:effectLst/>
                <a:latin typeface="Times New Roman"/>
                <a:ea typeface="Times New Roman"/>
              </a:rPr>
              <a:t>- </a:t>
            </a:r>
            <a:r>
              <a:rPr lang="ru-RU" sz="900" dirty="0" err="1" smtClean="0">
                <a:effectLst/>
                <a:latin typeface="Times New Roman"/>
                <a:ea typeface="Times New Roman"/>
              </a:rPr>
              <a:t>Кондинский</a:t>
            </a:r>
            <a:r>
              <a:rPr lang="ru-RU" sz="900" dirty="0" smtClean="0">
                <a:effectLst/>
                <a:latin typeface="Times New Roman"/>
                <a:ea typeface="Times New Roman"/>
              </a:rPr>
              <a:t> район - 22 врача и 3 работника </a:t>
            </a:r>
            <a:r>
              <a:rPr lang="ru-RU" sz="900" dirty="0" err="1" smtClean="0">
                <a:effectLst/>
                <a:latin typeface="Times New Roman"/>
                <a:ea typeface="Times New Roman"/>
              </a:rPr>
              <a:t>ФАПа</a:t>
            </a:r>
            <a:r>
              <a:rPr lang="ru-RU" sz="900" dirty="0" smtClean="0">
                <a:effectLst/>
                <a:latin typeface="Times New Roman"/>
                <a:ea typeface="Times New Roman"/>
              </a:rPr>
              <a:t>; </a:t>
            </a:r>
            <a:endParaRPr lang="ru-RU" sz="800" dirty="0" smtClean="0"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900" dirty="0" smtClean="0">
                <a:effectLst/>
                <a:latin typeface="Times New Roman"/>
                <a:ea typeface="Times New Roman"/>
              </a:rPr>
              <a:t>- Октябрьский район - 20 врачей и 1 работник </a:t>
            </a:r>
            <a:r>
              <a:rPr lang="ru-RU" sz="900" dirty="0" err="1" smtClean="0">
                <a:effectLst/>
                <a:latin typeface="Times New Roman"/>
                <a:ea typeface="Times New Roman"/>
              </a:rPr>
              <a:t>ФАПа</a:t>
            </a:r>
            <a:r>
              <a:rPr lang="ru-RU" sz="900" dirty="0" smtClean="0">
                <a:effectLst/>
                <a:latin typeface="Times New Roman"/>
                <a:ea typeface="Times New Roman"/>
              </a:rPr>
              <a:t>;</a:t>
            </a:r>
            <a:endParaRPr lang="ru-RU" sz="800" dirty="0" smtClean="0"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900" dirty="0" smtClean="0">
                <a:effectLst/>
                <a:latin typeface="Times New Roman"/>
                <a:ea typeface="Times New Roman"/>
              </a:rPr>
              <a:t>- Ханты-Мансийский район - 14 врачей и 11 работников ФАПов;</a:t>
            </a:r>
            <a:endParaRPr lang="ru-RU" sz="800" dirty="0" smtClean="0"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900" dirty="0" smtClean="0">
                <a:effectLst/>
                <a:latin typeface="Times New Roman"/>
                <a:ea typeface="Times New Roman"/>
              </a:rPr>
              <a:t>- </a:t>
            </a:r>
            <a:r>
              <a:rPr lang="ru-RU" sz="900" dirty="0" err="1" smtClean="0">
                <a:effectLst/>
                <a:latin typeface="Times New Roman"/>
                <a:ea typeface="Times New Roman"/>
              </a:rPr>
              <a:t>Сургутский</a:t>
            </a:r>
            <a:r>
              <a:rPr lang="ru-RU" sz="900" dirty="0" smtClean="0">
                <a:effectLst/>
                <a:latin typeface="Times New Roman"/>
                <a:ea typeface="Times New Roman"/>
              </a:rPr>
              <a:t> район - 36 врачей; </a:t>
            </a:r>
            <a:endParaRPr lang="ru-RU" sz="800" dirty="0" smtClean="0"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900" dirty="0" smtClean="0">
                <a:effectLst/>
                <a:latin typeface="Times New Roman"/>
                <a:ea typeface="Times New Roman"/>
              </a:rPr>
              <a:t>- Советский район - 14 врачей.</a:t>
            </a:r>
            <a:endParaRPr lang="ru-RU" sz="800" dirty="0" smtClean="0">
              <a:effectLst/>
              <a:latin typeface="Times New Roman"/>
              <a:ea typeface="Times New Roman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  <a:p>
            <a:pPr marL="0" marR="0" lvl="0" indent="44958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 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indent="449580" algn="just">
              <a:spcAft>
                <a:spcPts val="0"/>
              </a:spcAft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C5A1D-8D55-483D-A91C-A42811F47D35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6592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Кроме</a:t>
            </a:r>
            <a:r>
              <a:rPr lang="ru-RU" baseline="0" dirty="0" smtClean="0">
                <a:solidFill>
                  <a:schemeClr val="tx1"/>
                </a:solidFill>
                <a:latin typeface="Candara" panose="020E0502030303020204" pitchFamily="34" charset="0"/>
              </a:rPr>
              <a:t> ЕКВ, з</a:t>
            </a: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акон ХМАО-Югры от 26 июня 2012 года № 86-оз «О регулировании отдельных вопросов в сфере охраны здоровья граждан в Ханты-Мансийском автономном округе – Югре»</a:t>
            </a:r>
            <a:r>
              <a:rPr lang="ru-RU" baseline="0" dirty="0" smtClean="0">
                <a:solidFill>
                  <a:schemeClr val="tx1"/>
                </a:solidFill>
                <a:latin typeface="Candara" panose="020E0502030303020204" pitchFamily="34" charset="0"/>
              </a:rPr>
              <a:t> также предусматривает единовременные выплаты на хозяйственное обустройство  в размере 100 </a:t>
            </a:r>
            <a:r>
              <a:rPr lang="ru-RU" baseline="0" dirty="0" err="1" smtClean="0">
                <a:solidFill>
                  <a:schemeClr val="tx1"/>
                </a:solidFill>
                <a:latin typeface="Candara" panose="020E0502030303020204" pitchFamily="34" charset="0"/>
              </a:rPr>
              <a:t>тыс</a:t>
            </a:r>
            <a:r>
              <a:rPr lang="ru-RU" baseline="0" dirty="0" smtClean="0">
                <a:solidFill>
                  <a:schemeClr val="tx1"/>
                </a:solidFill>
                <a:latin typeface="Candara" panose="020E0502030303020204" pitchFamily="34" charset="0"/>
              </a:rPr>
              <a:t> рублей.</a:t>
            </a:r>
            <a:endParaRPr lang="ru-RU" dirty="0" smtClean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effectLst/>
                <a:latin typeface="Times New Roman"/>
                <a:ea typeface="Times New Roman"/>
              </a:rPr>
              <a:t>Под молодыми специалистами понимаются граждане не старше 35 лет на дату трудоустройства, получившие высшее или среднее медицинское (фармацевтическое) образование в Российской Федерации, имеющие диплом установленного образца, а также сертификат специалиста, впервые принятые на работу в медицинские организации, находящиеся в сельских населенных пунктах и поселках городского типа автономного округа, перечень которых устанавливается Правительством Ханты-Мансийского автономного округа - Югры.</a:t>
            </a:r>
            <a:endParaRPr lang="ru-RU" sz="900" dirty="0" smtClean="0">
              <a:effectLst/>
              <a:latin typeface="Arial"/>
              <a:ea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C5A1D-8D55-483D-A91C-A42811F47D35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121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3A299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85 врачей, молодых специалистов, впервые принятым на работу в медицинские организации сельских населенных пунктов и поселков городского типа, заключившим трудовой договор на неопределенный срок и работающим на условиях нормальной продолжительности рабочего времени получили выплату 100 тыс. руб. и 103 средних медицинских работника.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C5A1D-8D55-483D-A91C-A42811F47D35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6592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/>
              <a:t>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C5A1D-8D55-483D-A91C-A42811F47D35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2883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 состоянию на 1 января 2016 года в здравоохранении Ханты-Мансийского автономного округа - Югры трудится 8048 врачей, что выше уровня прошлого года на 1,5% (7931).</a:t>
            </a:r>
          </a:p>
          <a:p>
            <a:r>
              <a:rPr lang="ru-RU" dirty="0" smtClean="0"/>
              <a:t>Число средних медицинских работников  -  23444,  что на 8,0 % превышает прошлогодний показатель (21715).</a:t>
            </a:r>
          </a:p>
          <a:p>
            <a:endParaRPr lang="ru-RU" dirty="0" smtClean="0"/>
          </a:p>
          <a:p>
            <a:r>
              <a:rPr lang="ru-RU" dirty="0" smtClean="0"/>
              <a:t>При общей  тенденции</a:t>
            </a:r>
            <a:r>
              <a:rPr lang="ru-RU" baseline="0" dirty="0" smtClean="0"/>
              <a:t> роста числа врачей, увеличивается преимущественно число врачей, оказывающих помощь в амбулаторном звене.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Укомплектованность </a:t>
            </a:r>
            <a:r>
              <a:rPr lang="ru-RU" dirty="0"/>
              <a:t>штатных должностей </a:t>
            </a:r>
            <a:r>
              <a:rPr lang="ru-RU" dirty="0" smtClean="0"/>
              <a:t>врачей общей практики занятыми составляет</a:t>
            </a:r>
            <a:r>
              <a:rPr lang="ru-RU" baseline="0" dirty="0" smtClean="0"/>
              <a:t> 90,3</a:t>
            </a:r>
            <a:r>
              <a:rPr lang="ru-RU" dirty="0" smtClean="0"/>
              <a:t>% ,коэффициент совместительства – 1,20. </a:t>
            </a:r>
            <a:endParaRPr lang="ru-RU" dirty="0"/>
          </a:p>
          <a:p>
            <a:r>
              <a:rPr lang="ru-RU" dirty="0" smtClean="0"/>
              <a:t>Укомплектованность врачами терапевтами участковыми составляет 95,3%,</a:t>
            </a:r>
            <a:r>
              <a:rPr lang="ru-RU" baseline="0" dirty="0" smtClean="0"/>
              <a:t> коэффициент совместительства 1,09.</a:t>
            </a:r>
            <a:endParaRPr lang="ru-R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Укомплектованность врачами педиатрами участковыми составляет 92,1%, коэффициент совместительства 1,09.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00846-B3B1-4D26-A0DB-B7302260F588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3631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9645">
              <a:defRPr/>
            </a:pPr>
            <a:r>
              <a:rPr lang="ru-RU" dirty="0" smtClean="0"/>
              <a:t>Обеспеченность </a:t>
            </a:r>
            <a:r>
              <a:rPr lang="ru-RU" dirty="0"/>
              <a:t>врачами на 10000 населения – </a:t>
            </a:r>
            <a:r>
              <a:rPr lang="ru-RU" dirty="0" smtClean="0"/>
              <a:t>49,5, </a:t>
            </a:r>
            <a:r>
              <a:rPr lang="ru-RU" dirty="0"/>
              <a:t>что выше показателя прошлого года на </a:t>
            </a:r>
            <a:r>
              <a:rPr lang="ru-RU" dirty="0" smtClean="0"/>
              <a:t>0,6% (49,2) </a:t>
            </a:r>
            <a:r>
              <a:rPr lang="ru-RU" dirty="0"/>
              <a:t>и превышает среднероссийский показатель </a:t>
            </a:r>
            <a:r>
              <a:rPr lang="ru-RU" dirty="0" smtClean="0"/>
              <a:t>(39,7) 2014 </a:t>
            </a:r>
            <a:r>
              <a:rPr lang="ru-RU" dirty="0"/>
              <a:t>года. </a:t>
            </a:r>
            <a:r>
              <a:rPr lang="ru-RU" dirty="0" smtClean="0"/>
              <a:t> </a:t>
            </a:r>
            <a:endParaRPr lang="ru-RU" dirty="0"/>
          </a:p>
          <a:p>
            <a:pPr defTabSz="909645">
              <a:defRPr/>
            </a:pPr>
            <a:endParaRPr lang="ru-RU" dirty="0"/>
          </a:p>
          <a:p>
            <a:r>
              <a:rPr lang="ru-RU" dirty="0"/>
              <a:t>Обеспеченность средним медицинским персоналом на 10 000 населения – </a:t>
            </a:r>
            <a:r>
              <a:rPr lang="ru-RU" dirty="0" smtClean="0"/>
              <a:t>144,1 </a:t>
            </a:r>
            <a:r>
              <a:rPr lang="ru-RU" dirty="0"/>
              <a:t>что </a:t>
            </a:r>
            <a:r>
              <a:rPr lang="ru-RU" dirty="0" smtClean="0"/>
              <a:t>выше показателя предыдущего года на 7,0% (134,6) </a:t>
            </a:r>
            <a:r>
              <a:rPr lang="ru-RU" dirty="0"/>
              <a:t>(по России </a:t>
            </a:r>
            <a:r>
              <a:rPr lang="ru-RU" dirty="0" smtClean="0"/>
              <a:t>2014г</a:t>
            </a:r>
            <a:r>
              <a:rPr lang="ru-RU" dirty="0"/>
              <a:t>. – </a:t>
            </a:r>
            <a:r>
              <a:rPr lang="ru-RU" dirty="0" smtClean="0"/>
              <a:t>88,0.)</a:t>
            </a:r>
            <a:endParaRPr lang="ru-RU" dirty="0"/>
          </a:p>
          <a:p>
            <a:pPr defTabSz="909645">
              <a:defRPr/>
            </a:pPr>
            <a:r>
              <a:rPr lang="ru-RU" dirty="0"/>
              <a:t>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00846-B3B1-4D26-A0DB-B7302260F588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6573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Число врачей на селе увеличилось на 48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00846-B3B1-4D26-A0DB-B7302260F588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363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Регламентирующие</a:t>
            </a:r>
            <a:r>
              <a:rPr lang="ru-RU" baseline="0" dirty="0" smtClean="0"/>
              <a:t> документы. ФЗ, Постановление правительства ХМАО-Югры и Приказ Депздрава , которым утверждены форма заявления и договора на единовременную компенсационную выплату из ФБ и ОБ в соотношении 60:40 процентов соответственно.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C5A1D-8D55-483D-A91C-A42811F47D3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5488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Обеспеченность врачами выросла на 25% и существенно превышает аналогичный показатель по РФ, обеспеченность средними стабильная</a:t>
            </a:r>
            <a:r>
              <a:rPr lang="ru-RU" baseline="0" dirty="0" smtClean="0"/>
              <a:t> и также существенно </a:t>
            </a:r>
            <a:r>
              <a:rPr lang="ru-RU" baseline="0" smtClean="0"/>
              <a:t>выше показателя по РФ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00846-B3B1-4D26-A0DB-B7302260F588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6573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Из текста</a:t>
            </a:r>
            <a:r>
              <a:rPr lang="ru-RU" baseline="0" dirty="0" smtClean="0"/>
              <a:t> ст. 51 326-ФЗ – на выплаты имеют право врачи, прибывшие из другого населенного пункта.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C5A1D-8D55-483D-A91C-A42811F47D35}" type="slidenum">
              <a:rPr lang="ru-RU" smtClean="0">
                <a:solidFill>
                  <a:prstClr val="black"/>
                </a:solidFill>
              </a:rPr>
              <a:pPr/>
              <a:t>21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5488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Candara" panose="020E0502030303020204" pitchFamily="34" charset="0"/>
              </a:rPr>
              <a:t>В рамках реализации  326 ФЗ - наблюдается миграция врачей по Российской Федерации, а так же в пределах автономного округа из одного муниципального образования в другое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C5A1D-8D55-483D-A91C-A42811F47D35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577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Единовременные</a:t>
            </a:r>
            <a:r>
              <a:rPr lang="ru-RU" baseline="0" dirty="0" smtClean="0"/>
              <a:t> компенсационные выплаты (ЕКВ) в размере одного миллиона рублей предоставляются…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Планируется приглашение 60 врачей. </a:t>
            </a:r>
            <a:r>
              <a:rPr lang="ru-RU" dirty="0" err="1" smtClean="0"/>
              <a:t>Софинансирование</a:t>
            </a:r>
            <a:r>
              <a:rPr lang="ru-RU" dirty="0" smtClean="0"/>
              <a:t> из окружного бюджета – 40% (24 млн) - 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рамках реализации закона  Ханты-Мансийского автономного округа – Югры «О внесении изменений в статью 3.1. Закона Ханты-Мансийского автономного округа – Югры «О регулировании отдельных вопросов в сфере охраны здоровья граждан в Ханты-Мансийском автономном округе – Югре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C5A1D-8D55-483D-A91C-A42811F47D35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548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Планируется приглашение 60 врачей. </a:t>
            </a:r>
            <a:r>
              <a:rPr lang="ru-RU" dirty="0" err="1" smtClean="0"/>
              <a:t>Софинансирование</a:t>
            </a:r>
            <a:r>
              <a:rPr lang="ru-RU" dirty="0" smtClean="0"/>
              <a:t> из окружного бюджета – 40% (24 млн) - 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рамках реализации закона  Ханты-Мансийского автономного округа – Югры «О внесении изменений в статью 3.1. Закона Ханты-Мансийского автономного округа – Югры «О регулировании отдельных вопросов в сфере охраны здоровья граждан в Ханты-Мансийском автономном округе – Югре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C5A1D-8D55-483D-A91C-A42811F47D3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242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Законопроект – изменения в 86-оз  находится  в Думе, ожидаемый срок принятия изменений – июнь. Обязательства перед принятыми на работу в 2015 и</a:t>
            </a:r>
            <a:r>
              <a:rPr lang="ru-RU" baseline="0" dirty="0" smtClean="0"/>
              <a:t> предыдущие годы исполнены в полном объеме.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C5A1D-8D55-483D-A91C-A42811F47D3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12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228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3A299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ru-RU" sz="1200" dirty="0" smtClean="0">
                <a:effectLst/>
                <a:latin typeface="Times New Roman"/>
                <a:ea typeface="Calibri"/>
              </a:rPr>
              <a:t>Перечень городов автономного округа в которых врачам востребованных специальностей  </a:t>
            </a:r>
            <a:r>
              <a:rPr kumimoji="0" lang="ru-RU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предоставили в 2015 году  единовременную компенсационную выплату по одной из востребованных специальностей из бюджета Ханты-Мансийского автономного округа − Югры»</a:t>
            </a:r>
          </a:p>
          <a:p>
            <a:pPr marL="342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3A299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rgbClr val="564B3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endParaRPr lang="ru-RU" sz="9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C5A1D-8D55-483D-A91C-A42811F47D3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43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3A299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64B3C"/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Приказом Депздрава Югры был утвержден перечень востребованных специальностей и количество должностей в медицинских организациях ХМАО - Югры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 всего выплаты получили в 2015 году 20 врачей востребованных специальностей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C5A1D-8D55-483D-A91C-A42811F47D3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5649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lvl="0" indent="0" algn="just">
              <a:buClr>
                <a:srgbClr val="93A299"/>
              </a:buClr>
              <a:buNone/>
            </a:pPr>
            <a:r>
              <a:rPr lang="ru-RU" sz="1200" dirty="0" smtClean="0">
                <a:solidFill>
                  <a:prstClr val="black"/>
                </a:solidFill>
                <a:latin typeface="Candara" panose="020E0502030303020204" pitchFamily="34" charset="0"/>
              </a:rPr>
              <a:t>Выплаты планируется осуществлять…  Договор о предоставлении выплаты будет предусматривать семилетний срок отработки.  Средства бюджета ограничены – 18</a:t>
            </a:r>
            <a:r>
              <a:rPr lang="ru-RU" sz="1200" baseline="0" dirty="0" smtClean="0">
                <a:solidFill>
                  <a:prstClr val="black"/>
                </a:solidFill>
                <a:latin typeface="Candara" panose="020E0502030303020204" pitchFamily="34" charset="0"/>
              </a:rPr>
              <a:t> млн. рублей – для врачей, привлекаемых в города</a:t>
            </a:r>
            <a:r>
              <a:rPr lang="ru-RU" sz="1200" dirty="0" smtClean="0">
                <a:solidFill>
                  <a:prstClr val="black"/>
                </a:solidFill>
                <a:latin typeface="Candara" panose="020E0502030303020204" pitchFamily="34" charset="0"/>
              </a:rPr>
              <a:t>, количество принимаемых на работу будет квотироваться. Планируется прием врачей в первичное звено,</a:t>
            </a:r>
            <a:r>
              <a:rPr lang="ru-RU" sz="1200" baseline="0" dirty="0" smtClean="0">
                <a:solidFill>
                  <a:prstClr val="black"/>
                </a:solidFill>
                <a:latin typeface="Candara" panose="020E0502030303020204" pitchFamily="34" charset="0"/>
              </a:rPr>
              <a:t> строгий отбор претендентов работодателями по профессиональным параметрам. </a:t>
            </a:r>
          </a:p>
          <a:p>
            <a:pPr marL="114300" lvl="0" indent="0" algn="just">
              <a:buClr>
                <a:srgbClr val="93A299"/>
              </a:buClr>
              <a:buNone/>
            </a:pPr>
            <a:endParaRPr lang="ru-RU" sz="1200" baseline="0" dirty="0" smtClean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marL="114300" lvl="0" indent="0" algn="just">
              <a:buClr>
                <a:srgbClr val="93A299"/>
              </a:buClr>
              <a:buNone/>
            </a:pPr>
            <a:r>
              <a:rPr lang="ru-RU" sz="1200" baseline="0" dirty="0" smtClean="0">
                <a:solidFill>
                  <a:prstClr val="black"/>
                </a:solidFill>
                <a:latin typeface="Candara" panose="020E0502030303020204" pitchFamily="34" charset="0"/>
              </a:rPr>
              <a:t>5 млн.- для врачей, привлекаемых в села.</a:t>
            </a:r>
            <a:endParaRPr lang="ru-RU" sz="1200" b="1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C5A1D-8D55-483D-A91C-A42811F47D35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2883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3A299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ru-RU" sz="1200" dirty="0" smtClean="0">
                <a:solidFill>
                  <a:prstClr val="black"/>
                </a:solidFill>
                <a:latin typeface="Candara" panose="020E0502030303020204" pitchFamily="34" charset="0"/>
              </a:rPr>
              <a:t>Выплаты планируется осуществлять…  Договор о предоставлении выплаты будет предусматривать семилетний срок отработки.  Средства бюджета ограничены – 18</a:t>
            </a:r>
            <a:r>
              <a:rPr lang="ru-RU" sz="1200" baseline="0" dirty="0" smtClean="0">
                <a:solidFill>
                  <a:prstClr val="black"/>
                </a:solidFill>
                <a:latin typeface="Candara" panose="020E0502030303020204" pitchFamily="34" charset="0"/>
              </a:rPr>
              <a:t> млн. рублей – для врачей, привлекаемых в города</a:t>
            </a:r>
            <a:r>
              <a:rPr lang="ru-RU" sz="1200" dirty="0" smtClean="0">
                <a:solidFill>
                  <a:prstClr val="black"/>
                </a:solidFill>
                <a:latin typeface="Candara" panose="020E0502030303020204" pitchFamily="34" charset="0"/>
              </a:rPr>
              <a:t>, количество принимаемых на работу будет квотироваться. Планируется прием врачей в первичное звено,</a:t>
            </a:r>
            <a:r>
              <a:rPr lang="ru-RU" sz="1200" baseline="0" dirty="0" smtClean="0">
                <a:solidFill>
                  <a:prstClr val="black"/>
                </a:solidFill>
                <a:latin typeface="Candara" panose="020E0502030303020204" pitchFamily="34" charset="0"/>
              </a:rPr>
              <a:t> строгий отбор претендентов работодателями по профессиональным параметрам. </a:t>
            </a:r>
          </a:p>
          <a:p>
            <a:pPr marL="114300" lvl="0" indent="0" algn="just">
              <a:buClr>
                <a:srgbClr val="93A299"/>
              </a:buClr>
              <a:buNone/>
            </a:pPr>
            <a:endParaRPr lang="ru-RU" sz="1200" baseline="0" dirty="0" smtClean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marL="114300" lvl="0" indent="0" algn="just">
              <a:buClr>
                <a:srgbClr val="93A299"/>
              </a:buClr>
              <a:buNone/>
            </a:pPr>
            <a:r>
              <a:rPr lang="ru-RU" sz="1200" baseline="0" dirty="0" smtClean="0">
                <a:solidFill>
                  <a:prstClr val="black"/>
                </a:solidFill>
                <a:latin typeface="Candara" panose="020E0502030303020204" pitchFamily="34" charset="0"/>
              </a:rPr>
              <a:t>5 млн.- для врачей, привлекаемых в села.</a:t>
            </a:r>
            <a:endParaRPr lang="ru-RU" sz="1200" b="1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C5A1D-8D55-483D-A91C-A42811F47D3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288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0" y="6237312"/>
            <a:ext cx="9143999" cy="62068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878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28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289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49325" y="1981200"/>
            <a:ext cx="7661275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33F33-772C-4CD2-92D4-50C77412FF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658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Скругленный прямоугольник 14"/>
          <p:cNvSpPr/>
          <p:nvPr userDrawn="1"/>
        </p:nvSpPr>
        <p:spPr>
          <a:xfrm>
            <a:off x="0" y="6237312"/>
            <a:ext cx="9143999" cy="62068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0" y="6264696"/>
            <a:ext cx="9144000" cy="62068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683568" y="6237312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1F497D"/>
                </a:solidFill>
              </a:rPr>
              <a:t>Коллегия Департамента здравоохранения </a:t>
            </a:r>
          </a:p>
          <a:p>
            <a:pPr algn="ctr"/>
            <a:r>
              <a:rPr lang="ru-RU" dirty="0" smtClean="0">
                <a:solidFill>
                  <a:srgbClr val="1F497D"/>
                </a:solidFill>
              </a:rPr>
              <a:t> Ханты-Мансийского автономного округа - Югры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0" y="6264696"/>
            <a:ext cx="9144000" cy="62068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en-US" dirty="0" smtClean="0"/>
          </a:p>
          <a:p>
            <a:pPr lvl="1"/>
            <a:r>
              <a:rPr lang="en-US" dirty="0" err="1" smtClean="0"/>
              <a:t>Второй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2"/>
            <a:r>
              <a:rPr lang="en-US" dirty="0" err="1" smtClean="0"/>
              <a:t>Третий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3"/>
            <a:r>
              <a:rPr lang="en-US" dirty="0" err="1" smtClean="0"/>
              <a:t>Четвертый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4"/>
            <a:r>
              <a:rPr lang="en-US" dirty="0" err="1" smtClean="0"/>
              <a:t>Пятый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683568" y="6237312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1F497D"/>
                </a:solidFill>
              </a:rPr>
              <a:t>Коллегия Департамента здравоохранения </a:t>
            </a:r>
          </a:p>
          <a:p>
            <a:pPr algn="ctr"/>
            <a:r>
              <a:rPr lang="ru-RU" dirty="0" smtClean="0">
                <a:solidFill>
                  <a:srgbClr val="1F497D"/>
                </a:solidFill>
              </a:rPr>
              <a:t> Ханты-Мансийского автономного округа - Югры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1577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Скругленный прямоугольник 14"/>
          <p:cNvSpPr/>
          <p:nvPr userDrawn="1"/>
        </p:nvSpPr>
        <p:spPr>
          <a:xfrm>
            <a:off x="0" y="6237312"/>
            <a:ext cx="9143999" cy="62068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0" y="6264696"/>
            <a:ext cx="9144000" cy="62068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683568" y="6237312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1F497D"/>
                </a:solidFill>
              </a:rPr>
              <a:t>Коллегия Департамента здравоохранения </a:t>
            </a:r>
          </a:p>
          <a:p>
            <a:pPr algn="ctr"/>
            <a:r>
              <a:rPr lang="ru-RU" dirty="0" smtClean="0">
                <a:solidFill>
                  <a:srgbClr val="1F497D"/>
                </a:solidFill>
              </a:rPr>
              <a:t> Ханты-Мансийского автономного округа - Югры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5/31/2016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6976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5/31/2016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Скругленный прямоугольник 14"/>
          <p:cNvSpPr/>
          <p:nvPr userDrawn="1"/>
        </p:nvSpPr>
        <p:spPr>
          <a:xfrm>
            <a:off x="0" y="6237312"/>
            <a:ext cx="9143999" cy="62068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0" y="6264696"/>
            <a:ext cx="9144000" cy="62068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683568" y="6237312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1F497D"/>
                </a:solidFill>
              </a:rPr>
              <a:t>Коллегия Департамента здравоохранения </a:t>
            </a:r>
          </a:p>
          <a:p>
            <a:pPr algn="ctr"/>
            <a:r>
              <a:rPr lang="ru-RU" dirty="0" smtClean="0">
                <a:solidFill>
                  <a:srgbClr val="1F497D"/>
                </a:solidFill>
              </a:rPr>
              <a:t> Ханты-Мансийского автономного округа - Югры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6084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Скругленный прямоугольник 14"/>
          <p:cNvSpPr/>
          <p:nvPr userDrawn="1"/>
        </p:nvSpPr>
        <p:spPr>
          <a:xfrm>
            <a:off x="0" y="6237312"/>
            <a:ext cx="9143999" cy="62068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0" y="6264696"/>
            <a:ext cx="9144000" cy="62068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683568" y="6237312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1F497D"/>
                </a:solidFill>
              </a:rPr>
              <a:t>Коллегия Департамента здравоохранения </a:t>
            </a:r>
          </a:p>
          <a:p>
            <a:pPr algn="ctr"/>
            <a:r>
              <a:rPr lang="ru-RU" dirty="0" smtClean="0">
                <a:solidFill>
                  <a:srgbClr val="1F497D"/>
                </a:solidFill>
              </a:rPr>
              <a:t> Ханты-Мансийского автономного округа - Югры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2807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Скругленный прямоугольник 14"/>
          <p:cNvSpPr/>
          <p:nvPr userDrawn="1"/>
        </p:nvSpPr>
        <p:spPr>
          <a:xfrm>
            <a:off x="0" y="6237312"/>
            <a:ext cx="9143999" cy="62068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30051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0" y="6264696"/>
            <a:ext cx="9144000" cy="62068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683568" y="6237312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1F497D"/>
                </a:solidFill>
              </a:rPr>
              <a:t>Коллегия Департамента здравоохранения </a:t>
            </a:r>
          </a:p>
          <a:p>
            <a:pPr algn="ctr"/>
            <a:r>
              <a:rPr lang="ru-RU" dirty="0" smtClean="0">
                <a:solidFill>
                  <a:srgbClr val="1F497D"/>
                </a:solidFill>
              </a:rPr>
              <a:t> Ханты-Мансийского автономного округа - Югры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8495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829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80874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881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714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04380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45665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14826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41231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34354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06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40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699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Чтобы добавить рисунок, перетащите его на заполнитель или щелкните значок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018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" y="6237312"/>
            <a:ext cx="9143999" cy="62068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172400" y="6237312"/>
            <a:ext cx="514400" cy="484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3" descr="flag_gerb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1442084" cy="76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83568" y="6237312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1F497D"/>
                </a:solidFill>
              </a:rPr>
              <a:t>Коллегия Департамента здравоохранения </a:t>
            </a:r>
          </a:p>
          <a:p>
            <a:pPr algn="ctr"/>
            <a:r>
              <a:rPr lang="ru-RU" dirty="0" smtClean="0">
                <a:solidFill>
                  <a:srgbClr val="1F497D"/>
                </a:solidFill>
              </a:rPr>
              <a:t> Ханты-Мансийского автономного округа - Югры</a:t>
            </a:r>
          </a:p>
          <a:p>
            <a:pPr algn="ctr"/>
            <a:endParaRPr lang="ru-RU" dirty="0" smtClean="0">
              <a:solidFill>
                <a:srgbClr val="1F497D"/>
              </a:solidFill>
            </a:endParaRPr>
          </a:p>
          <a:p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8" name="Picture 2" descr="\\Kostinv\obmen\От Пинжакова\ЛОГОТИП_ДЗ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188640"/>
            <a:ext cx="648072" cy="500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0636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8B99C93-F56F-46AB-9EB8-53614A95B15F}" type="datetime1">
              <a:rPr lang="en-US" smtClean="0">
                <a:solidFill>
                  <a:srgbClr val="564B3C"/>
                </a:solidFill>
              </a:rPr>
              <a:pPr/>
              <a:t>5/31/2016</a:t>
            </a:fld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186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Программа «Земский доктор»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04705" y="836713"/>
            <a:ext cx="6629400" cy="223224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Актуальные вопросы кадрового обеспечения системы здравоохранения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835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latin typeface="Candara" panose="020E0502030303020204" pitchFamily="34" charset="0"/>
              </a:rPr>
              <a:t>Перечень городов ХМАО-Югры на 2016 год</a:t>
            </a:r>
            <a:endParaRPr lang="ru-RU" sz="3200" dirty="0">
              <a:latin typeface="Candara" panose="020E0502030303020204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6666152" cy="4407408"/>
          </a:xfrm>
        </p:spPr>
        <p:txBody>
          <a:bodyPr>
            <a:normAutofit/>
          </a:bodyPr>
          <a:lstStyle/>
          <a:p>
            <a:pPr marL="628650" indent="-514350">
              <a:buFont typeface="+mj-lt"/>
              <a:buAutoNum type="arabicPeriod"/>
            </a:pPr>
            <a:r>
              <a:rPr lang="ru-RU" sz="2400" dirty="0" smtClean="0"/>
              <a:t>г</a:t>
            </a:r>
            <a:r>
              <a:rPr lang="ru-RU" sz="2400" dirty="0"/>
              <a:t>. </a:t>
            </a:r>
            <a:r>
              <a:rPr lang="ru-RU" sz="2400" dirty="0" err="1"/>
              <a:t>Лянтор</a:t>
            </a:r>
            <a:endParaRPr lang="ru-RU" sz="2400" dirty="0"/>
          </a:p>
          <a:p>
            <a:pPr marL="628650" indent="-514350">
              <a:buFont typeface="+mj-lt"/>
              <a:buAutoNum type="arabicPeriod"/>
            </a:pPr>
            <a:r>
              <a:rPr lang="ru-RU" sz="2400" dirty="0" smtClean="0"/>
              <a:t>г</a:t>
            </a:r>
            <a:r>
              <a:rPr lang="ru-RU" sz="2400" dirty="0"/>
              <a:t>. Нефтеюганск</a:t>
            </a:r>
          </a:p>
          <a:p>
            <a:pPr marL="628650" indent="-514350">
              <a:buFont typeface="+mj-lt"/>
              <a:buAutoNum type="arabicPeriod"/>
            </a:pPr>
            <a:r>
              <a:rPr lang="ru-RU" sz="2400" dirty="0" smtClean="0"/>
              <a:t>г</a:t>
            </a:r>
            <a:r>
              <a:rPr lang="ru-RU" sz="2400" dirty="0"/>
              <a:t>. Нижневартовск</a:t>
            </a:r>
          </a:p>
          <a:p>
            <a:pPr marL="628650" indent="-514350">
              <a:buFont typeface="+mj-lt"/>
              <a:buAutoNum type="arabicPeriod"/>
            </a:pPr>
            <a:r>
              <a:rPr lang="ru-RU" sz="2400" dirty="0" smtClean="0"/>
              <a:t>г</a:t>
            </a:r>
            <a:r>
              <a:rPr lang="ru-RU" sz="2400" dirty="0"/>
              <a:t>. Советский</a:t>
            </a:r>
          </a:p>
          <a:p>
            <a:pPr marL="628650" indent="-514350">
              <a:buFont typeface="+mj-lt"/>
              <a:buAutoNum type="arabicPeriod"/>
            </a:pPr>
            <a:r>
              <a:rPr lang="ru-RU" sz="2400" dirty="0" smtClean="0"/>
              <a:t>г</a:t>
            </a:r>
            <a:r>
              <a:rPr lang="ru-RU" sz="2400" dirty="0"/>
              <a:t>. Сургут</a:t>
            </a:r>
          </a:p>
          <a:p>
            <a:pPr marL="628650" indent="-514350">
              <a:buFont typeface="+mj-lt"/>
              <a:buAutoNum type="arabicPeriod"/>
            </a:pPr>
            <a:r>
              <a:rPr lang="ru-RU" sz="2400" dirty="0" smtClean="0"/>
              <a:t>г</a:t>
            </a:r>
            <a:r>
              <a:rPr lang="ru-RU" sz="2400" dirty="0"/>
              <a:t>. </a:t>
            </a:r>
            <a:r>
              <a:rPr lang="ru-RU" sz="2400" dirty="0" err="1"/>
              <a:t>Урай</a:t>
            </a:r>
            <a:endParaRPr lang="ru-RU" sz="2400" dirty="0"/>
          </a:p>
          <a:p>
            <a:pPr marL="628650" indent="-514350">
              <a:buFont typeface="+mj-lt"/>
              <a:buAutoNum type="arabicPeriod"/>
            </a:pPr>
            <a:r>
              <a:rPr lang="ru-RU" sz="2400" dirty="0" smtClean="0"/>
              <a:t>г</a:t>
            </a:r>
            <a:r>
              <a:rPr lang="ru-RU" sz="2400" dirty="0"/>
              <a:t>. </a:t>
            </a:r>
            <a:r>
              <a:rPr lang="ru-RU" sz="2400" dirty="0" smtClean="0"/>
              <a:t>Ханты-Мансийск</a:t>
            </a:r>
            <a:endParaRPr lang="ru-RU" sz="2400" dirty="0"/>
          </a:p>
          <a:p>
            <a:pPr marL="11430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3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Проект Приказа </a:t>
            </a:r>
            <a:r>
              <a:rPr lang="ru-RU" sz="3200" dirty="0" err="1"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Депздрава</a:t>
            </a:r>
            <a:r>
              <a:rPr lang="ru-RU" sz="3200" dirty="0"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 Югры </a:t>
            </a: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 </a:t>
            </a:r>
            <a:endParaRPr lang="ru-RU" sz="3200" dirty="0"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Candara" panose="020E0502030303020204" pitchFamily="34" charset="0"/>
              </a:rPr>
              <a:t>Перечень востребованных специальностей в медицинских организациях ХМАО - Югры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  </a:t>
            </a:r>
          </a:p>
          <a:p>
            <a:endParaRPr lang="ru-RU" sz="2000" dirty="0" smtClean="0">
              <a:solidFill>
                <a:srgbClr val="FF0000"/>
              </a:solidFill>
              <a:latin typeface="Candara" panose="020E0502030303020204" pitchFamily="34" charset="0"/>
            </a:endParaRPr>
          </a:p>
          <a:p>
            <a:r>
              <a:rPr lang="ru-RU" sz="2000" dirty="0" smtClean="0">
                <a:solidFill>
                  <a:srgbClr val="FF0000"/>
                </a:solidFill>
                <a:latin typeface="Candara" panose="020E0502030303020204" pitchFamily="34" charset="0"/>
              </a:rPr>
              <a:t>«Терапия»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Candara" panose="020E0502030303020204" pitchFamily="34" charset="0"/>
              </a:rPr>
              <a:t>«Педиатрия»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Candara" panose="020E0502030303020204" pitchFamily="34" charset="0"/>
              </a:rPr>
              <a:t>«Общая врачебная практика»</a:t>
            </a:r>
            <a:endParaRPr lang="ru-RU" sz="2000" dirty="0">
              <a:latin typeface="Candara" panose="020E0502030303020204" pitchFamily="34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Candara" panose="020E0502030303020204" pitchFamily="34" charset="0"/>
              </a:rPr>
              <a:t>Наименование и количество должностей, при трудоустройстве на которые в 2015 году медицинским работникам востребованных </a:t>
            </a:r>
            <a:r>
              <a:rPr lang="ru-RU" sz="2000" dirty="0" err="1" smtClean="0">
                <a:latin typeface="Candara" panose="020E0502030303020204" pitchFamily="34" charset="0"/>
              </a:rPr>
              <a:t>спецальностей</a:t>
            </a:r>
            <a:r>
              <a:rPr lang="ru-RU" sz="2000" dirty="0" smtClean="0">
                <a:latin typeface="Candara" panose="020E0502030303020204" pitchFamily="34" charset="0"/>
              </a:rPr>
              <a:t> осуществлены ЕКВ </a:t>
            </a:r>
          </a:p>
          <a:p>
            <a:endParaRPr lang="ru-RU" sz="2000" dirty="0">
              <a:solidFill>
                <a:srgbClr val="FF0000"/>
              </a:solidFill>
              <a:latin typeface="Candara" panose="020E0502030303020204" pitchFamily="34" charset="0"/>
            </a:endParaRPr>
          </a:p>
          <a:p>
            <a:r>
              <a:rPr lang="ru-RU" sz="2000" dirty="0" smtClean="0">
                <a:solidFill>
                  <a:srgbClr val="FF0000"/>
                </a:solidFill>
                <a:latin typeface="Candara" panose="020E0502030303020204" pitchFamily="34" charset="0"/>
              </a:rPr>
              <a:t>Врач - терапевт участковый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Candara" panose="020E0502030303020204" pitchFamily="34" charset="0"/>
              </a:rPr>
              <a:t>Врач общей практики 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Candara" panose="020E0502030303020204" pitchFamily="34" charset="0"/>
              </a:rPr>
              <a:t>Врач – педиатр – участковый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FF0000"/>
                </a:solidFill>
                <a:latin typeface="Candara" panose="020E0502030303020204" pitchFamily="34" charset="0"/>
              </a:rPr>
              <a:t>Всего 18 врачей</a:t>
            </a:r>
            <a:endParaRPr lang="ru-RU" sz="2000" dirty="0">
              <a:solidFill>
                <a:srgbClr val="FF0000"/>
              </a:solidFill>
              <a:latin typeface="Candara" panose="020E0502030303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862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58400"/>
          </a:xfrm>
        </p:spPr>
        <p:txBody>
          <a:bodyPr>
            <a:normAutofit/>
          </a:bodyPr>
          <a:lstStyle/>
          <a:p>
            <a:pPr indent="450215"/>
            <a:r>
              <a:rPr lang="ru-RU" sz="2800" dirty="0" smtClean="0">
                <a:latin typeface="Candara" panose="020E0502030303020204" pitchFamily="34" charset="0"/>
              </a:rPr>
              <a:t> </a:t>
            </a:r>
            <a:r>
              <a:rPr lang="ru-RU" sz="3200" dirty="0" smtClean="0">
                <a:latin typeface="Candara" panose="020E0502030303020204" pitchFamily="34" charset="0"/>
              </a:rPr>
              <a:t>Изменения в нормативную базу по окружным выплатам - 2016</a:t>
            </a:r>
            <a:endParaRPr lang="ru-RU" sz="3200" dirty="0">
              <a:latin typeface="Candara" panose="020E0502030303020204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24536"/>
          </a:xfrm>
        </p:spPr>
        <p:txBody>
          <a:bodyPr>
            <a:noAutofit/>
          </a:bodyPr>
          <a:lstStyle/>
          <a:p>
            <a:r>
              <a:rPr lang="ru-RU" sz="1800" dirty="0" err="1" smtClean="0">
                <a:latin typeface="Candara" panose="020E0502030303020204" pitchFamily="34" charset="0"/>
              </a:rPr>
              <a:t>Пролонгирование</a:t>
            </a:r>
            <a:r>
              <a:rPr lang="ru-RU" sz="1800" dirty="0" smtClean="0">
                <a:latin typeface="Candara" panose="020E0502030303020204" pitchFamily="34" charset="0"/>
              </a:rPr>
              <a:t>  ЕКВ в размере 500 тысяч рублей:</a:t>
            </a:r>
          </a:p>
          <a:p>
            <a:endParaRPr lang="ru-RU" sz="1800" dirty="0" smtClean="0">
              <a:latin typeface="Candara" panose="020E0502030303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>
                <a:latin typeface="Candara" panose="020E0502030303020204" pitchFamily="34" charset="0"/>
              </a:rPr>
              <a:t>заведующим </a:t>
            </a:r>
            <a:r>
              <a:rPr lang="ru-RU" sz="1800" dirty="0">
                <a:latin typeface="Candara" panose="020E0502030303020204" pitchFamily="34" charset="0"/>
              </a:rPr>
              <a:t>фельдшерско-акушерскими </a:t>
            </a:r>
            <a:r>
              <a:rPr lang="ru-RU" sz="1800" dirty="0" smtClean="0">
                <a:latin typeface="Candara" panose="020E0502030303020204" pitchFamily="34" charset="0"/>
              </a:rPr>
              <a:t>пунктами,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>
                <a:latin typeface="Candara" panose="020E0502030303020204" pitchFamily="34" charset="0"/>
              </a:rPr>
              <a:t>фельдшерам </a:t>
            </a:r>
            <a:r>
              <a:rPr lang="ru-RU" sz="1800" dirty="0">
                <a:latin typeface="Candara" panose="020E0502030303020204" pitchFamily="34" charset="0"/>
              </a:rPr>
              <a:t>(акушеркам) фельдшерско-акушерских пунктов, </a:t>
            </a:r>
            <a:endParaRPr lang="ru-RU" sz="1800" dirty="0" smtClean="0">
              <a:latin typeface="Candara" panose="020E0502030303020204" pitchFamily="34" charset="0"/>
            </a:endParaRPr>
          </a:p>
          <a:p>
            <a:endParaRPr lang="ru-RU" sz="1800" dirty="0">
              <a:latin typeface="Candara" panose="020E0502030303020204" pitchFamily="34" charset="0"/>
            </a:endParaRPr>
          </a:p>
          <a:p>
            <a:pPr marL="114300" indent="0">
              <a:buNone/>
            </a:pPr>
            <a:r>
              <a:rPr lang="ru-RU" sz="1800" dirty="0" smtClean="0">
                <a:latin typeface="Candara" panose="020E0502030303020204" pitchFamily="34" charset="0"/>
              </a:rPr>
              <a:t>в </a:t>
            </a:r>
            <a:r>
              <a:rPr lang="ru-RU" sz="1800" dirty="0">
                <a:latin typeface="Candara" panose="020E0502030303020204" pitchFamily="34" charset="0"/>
              </a:rPr>
              <a:t>2016 году прибывшим на работу в сельский населенный пункт автономного округа после окончания образовательной организации или переехавшим на работу в сельский населенный пункт из другого населенного пункта, не являющегося сельским населенным пунктом автономного округа</a:t>
            </a:r>
          </a:p>
          <a:p>
            <a:pPr marL="114300" lvl="0" indent="0" algn="just">
              <a:buClr>
                <a:srgbClr val="93A299"/>
              </a:buClr>
              <a:buNone/>
            </a:pPr>
            <a:endParaRPr lang="ru-RU" sz="1800" dirty="0" smtClean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8237068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6128" y="260649"/>
            <a:ext cx="8260672" cy="64807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andara" panose="020E0502030303020204" pitchFamily="34" charset="0"/>
              </a:rPr>
              <a:t> </a:t>
            </a:r>
            <a:r>
              <a:rPr lang="ru-RU" sz="3200" dirty="0" smtClean="0">
                <a:latin typeface="Candara" panose="020E0502030303020204" pitchFamily="34" charset="0"/>
              </a:rPr>
              <a:t>ЕКВ  2012- 2016 гг.</a:t>
            </a:r>
            <a:endParaRPr lang="ru-RU" sz="3200" dirty="0">
              <a:latin typeface="Candara" panose="020E0502030303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5976696"/>
              </p:ext>
            </p:extLst>
          </p:nvPr>
        </p:nvGraphicFramePr>
        <p:xfrm>
          <a:off x="539552" y="1124744"/>
          <a:ext cx="822960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71000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93A299">
                    <a:lumMod val="75000"/>
                  </a:srgbClr>
                </a:solidFill>
                <a:latin typeface="Candara" panose="020E0502030303020204" pitchFamily="34" charset="0"/>
              </a:rPr>
              <a:t>Единовременные выплаты на хозяйственное обустройство </a:t>
            </a:r>
            <a:endParaRPr lang="ru-RU" sz="3200" dirty="0">
              <a:latin typeface="Candara" panose="020E0502030303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 smtClean="0">
              <a:latin typeface="Candara" panose="020E0502030303020204" pitchFamily="34" charset="0"/>
            </a:endParaRPr>
          </a:p>
          <a:p>
            <a:pPr indent="-342900" algn="just"/>
            <a:r>
              <a:rPr lang="ru-RU" dirty="0" smtClean="0">
                <a:latin typeface="Candara" panose="020E0502030303020204" pitchFamily="34" charset="0"/>
              </a:rPr>
              <a:t>100 тыс. рублей:</a:t>
            </a:r>
          </a:p>
          <a:p>
            <a:pPr indent="-342900" algn="just">
              <a:buFont typeface="Wingdings" panose="05000000000000000000" pitchFamily="2" charset="2"/>
              <a:buChar char="ü"/>
            </a:pPr>
            <a:r>
              <a:rPr lang="ru-RU" dirty="0">
                <a:latin typeface="Candara" panose="020E0502030303020204" pitchFamily="34" charset="0"/>
              </a:rPr>
              <a:t>м</a:t>
            </a:r>
            <a:r>
              <a:rPr lang="ru-RU" dirty="0" smtClean="0">
                <a:latin typeface="Candara" panose="020E0502030303020204" pitchFamily="34" charset="0"/>
              </a:rPr>
              <a:t>олодым специалистам, </a:t>
            </a:r>
            <a:r>
              <a:rPr lang="ru-RU" dirty="0">
                <a:latin typeface="Candara" panose="020E0502030303020204" pitchFamily="34" charset="0"/>
              </a:rPr>
              <a:t>впервые </a:t>
            </a:r>
            <a:r>
              <a:rPr lang="ru-RU" dirty="0" smtClean="0">
                <a:latin typeface="Candara" panose="020E0502030303020204" pitchFamily="34" charset="0"/>
              </a:rPr>
              <a:t>принятым </a:t>
            </a:r>
            <a:r>
              <a:rPr lang="ru-RU" dirty="0">
                <a:latin typeface="Candara" panose="020E0502030303020204" pitchFamily="34" charset="0"/>
              </a:rPr>
              <a:t>на работу в медицинские </a:t>
            </a:r>
            <a:r>
              <a:rPr lang="ru-RU" dirty="0" smtClean="0">
                <a:latin typeface="Candara" panose="020E0502030303020204" pitchFamily="34" charset="0"/>
              </a:rPr>
              <a:t>организации сельских населенных пунктов и поселков городского типа, заключившим </a:t>
            </a:r>
            <a:r>
              <a:rPr lang="ru-RU" dirty="0">
                <a:latin typeface="Candara" panose="020E0502030303020204" pitchFamily="34" charset="0"/>
              </a:rPr>
              <a:t>трудовой договор на неопределенный срок и </a:t>
            </a:r>
            <a:r>
              <a:rPr lang="ru-RU" dirty="0" smtClean="0">
                <a:latin typeface="Candara" panose="020E0502030303020204" pitchFamily="34" charset="0"/>
              </a:rPr>
              <a:t>работающим </a:t>
            </a:r>
            <a:r>
              <a:rPr lang="ru-RU" dirty="0">
                <a:latin typeface="Candara" panose="020E0502030303020204" pitchFamily="34" charset="0"/>
              </a:rPr>
              <a:t>на условиях нормальной продолжительности рабочего </a:t>
            </a:r>
            <a:r>
              <a:rPr lang="ru-RU" dirty="0" smtClean="0">
                <a:latin typeface="Candara" panose="020E0502030303020204" pitchFamily="34" charset="0"/>
              </a:rPr>
              <a:t>времени</a:t>
            </a:r>
            <a:endParaRPr lang="ru-RU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5434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 </a:t>
            </a:r>
            <a:r>
              <a:rPr lang="ru-RU" sz="3200" dirty="0" smtClean="0">
                <a:latin typeface="Candara" panose="020E0502030303020204" pitchFamily="34" charset="0"/>
              </a:rPr>
              <a:t>ЕВ на хозяйственное обустройство   </a:t>
            </a:r>
            <a:br>
              <a:rPr lang="ru-RU" sz="3200" dirty="0" smtClean="0">
                <a:latin typeface="Candara" panose="020E0502030303020204" pitchFamily="34" charset="0"/>
              </a:rPr>
            </a:br>
            <a:r>
              <a:rPr lang="ru-RU" sz="3200" dirty="0" smtClean="0">
                <a:latin typeface="Candara" panose="020E0502030303020204" pitchFamily="34" charset="0"/>
              </a:rPr>
              <a:t>2012- 2015 гг.</a:t>
            </a:r>
            <a:endParaRPr lang="ru-RU" sz="3200" dirty="0">
              <a:latin typeface="Candara" panose="020E0502030303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940799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798209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98360"/>
          </a:xfrm>
        </p:spPr>
        <p:txBody>
          <a:bodyPr>
            <a:noAutofit/>
          </a:bodyPr>
          <a:lstStyle/>
          <a:p>
            <a:pPr indent="450215"/>
            <a:r>
              <a:rPr lang="ru-RU" sz="3200" dirty="0" smtClean="0">
                <a:latin typeface="Candara" panose="020E0502030303020204" pitchFamily="34" charset="0"/>
              </a:rPr>
              <a:t>Ежемесячные  выплаты</a:t>
            </a:r>
            <a:r>
              <a:rPr lang="ru-RU" sz="3200" dirty="0">
                <a:latin typeface="Candara" panose="020E0502030303020204" pitchFamily="34" charset="0"/>
              </a:rPr>
              <a:t/>
            </a:r>
            <a:br>
              <a:rPr lang="ru-RU" sz="3200" dirty="0">
                <a:latin typeface="Candara" panose="020E0502030303020204" pitchFamily="34" charset="0"/>
              </a:rPr>
            </a:br>
            <a:endParaRPr lang="ru-RU" sz="3200" dirty="0">
              <a:latin typeface="Candara" panose="020E0502030303020204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endParaRPr lang="ru-RU" dirty="0" smtClean="0">
              <a:latin typeface="Candara" panose="020E0502030303020204" pitchFamily="34" charset="0"/>
            </a:endParaRPr>
          </a:p>
          <a:p>
            <a:r>
              <a:rPr lang="ru-RU" dirty="0">
                <a:latin typeface="Candara" panose="020E0502030303020204" pitchFamily="34" charset="0"/>
              </a:rPr>
              <a:t>в течение первых трех лет непрерывной работы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Candara" panose="020E0502030303020204" pitchFamily="34" charset="0"/>
              </a:rPr>
              <a:t>врачам </a:t>
            </a:r>
            <a:r>
              <a:rPr lang="ru-RU" dirty="0">
                <a:latin typeface="Candara" panose="020E0502030303020204" pitchFamily="34" charset="0"/>
              </a:rPr>
              <a:t>(</a:t>
            </a:r>
            <a:r>
              <a:rPr lang="ru-RU" dirty="0" smtClean="0">
                <a:latin typeface="Candara" panose="020E0502030303020204" pitchFamily="34" charset="0"/>
              </a:rPr>
              <a:t>провизорам) </a:t>
            </a:r>
            <a:r>
              <a:rPr lang="ru-RU" dirty="0">
                <a:latin typeface="Candara" panose="020E0502030303020204" pitchFamily="34" charset="0"/>
              </a:rPr>
              <a:t>- в размере 3000 рублей в </a:t>
            </a:r>
            <a:r>
              <a:rPr lang="ru-RU" dirty="0" smtClean="0">
                <a:latin typeface="Candara" panose="020E0502030303020204" pitchFamily="34" charset="0"/>
              </a:rPr>
              <a:t>месяц</a:t>
            </a:r>
            <a:endParaRPr lang="ru-RU" dirty="0">
              <a:latin typeface="Candara" panose="020E0502030303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Candara" panose="020E0502030303020204" pitchFamily="34" charset="0"/>
              </a:rPr>
              <a:t>специалистам из </a:t>
            </a:r>
            <a:r>
              <a:rPr lang="ru-RU" dirty="0">
                <a:latin typeface="Candara" panose="020E0502030303020204" pitchFamily="34" charset="0"/>
              </a:rPr>
              <a:t>числа среднего медицинского (фармацевтического) персонала - в размере 2500 рублей в </a:t>
            </a:r>
            <a:r>
              <a:rPr lang="ru-RU" dirty="0" smtClean="0">
                <a:latin typeface="Candara" panose="020E0502030303020204" pitchFamily="34" charset="0"/>
              </a:rPr>
              <a:t>месяц</a:t>
            </a:r>
            <a:endParaRPr lang="ru-RU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4753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andara" panose="020E0502030303020204" pitchFamily="34" charset="0"/>
              </a:rPr>
              <a:t>Число врачей</a:t>
            </a:r>
            <a:r>
              <a:rPr lang="en-US" sz="3200" dirty="0" smtClean="0">
                <a:latin typeface="Candara" panose="020E0502030303020204" pitchFamily="34" charset="0"/>
              </a:rPr>
              <a:t> </a:t>
            </a:r>
            <a:r>
              <a:rPr lang="ru-RU" sz="3200" dirty="0" smtClean="0">
                <a:latin typeface="Candara" panose="020E0502030303020204" pitchFamily="34" charset="0"/>
              </a:rPr>
              <a:t>2011-2015 гг</a:t>
            </a:r>
            <a:r>
              <a:rPr lang="ru-RU" sz="2000" dirty="0" smtClean="0">
                <a:latin typeface="Candara" panose="020E0502030303020204" pitchFamily="34" charset="0"/>
              </a:rPr>
              <a:t>.</a:t>
            </a:r>
            <a:r>
              <a:rPr lang="ru-RU" dirty="0" smtClean="0">
                <a:latin typeface="Candara" panose="020E0502030303020204" pitchFamily="34" charset="0"/>
              </a:rPr>
              <a:t> </a:t>
            </a:r>
            <a:endParaRPr lang="ru-RU" dirty="0">
              <a:latin typeface="Candara" panose="020E0502030303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9839942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1105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9036496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Candara" panose="020E0502030303020204" pitchFamily="34" charset="0"/>
              </a:rPr>
              <a:t>Обеспеченность врачами и</a:t>
            </a:r>
            <a:br>
              <a:rPr lang="ru-RU" sz="3200" dirty="0" smtClean="0">
                <a:latin typeface="Candara" panose="020E0502030303020204" pitchFamily="34" charset="0"/>
              </a:rPr>
            </a:br>
            <a:r>
              <a:rPr lang="ru-RU" sz="3200" dirty="0" smtClean="0">
                <a:latin typeface="Candara" panose="020E0502030303020204" pitchFamily="34" charset="0"/>
              </a:rPr>
              <a:t> средними медицинскими  работниками  </a:t>
            </a:r>
            <a:br>
              <a:rPr lang="ru-RU" sz="3200" dirty="0" smtClean="0">
                <a:latin typeface="Candara" panose="020E0502030303020204" pitchFamily="34" charset="0"/>
              </a:rPr>
            </a:br>
            <a:r>
              <a:rPr lang="ru-RU" sz="3200" dirty="0" smtClean="0">
                <a:latin typeface="Candara" panose="020E0502030303020204" pitchFamily="34" charset="0"/>
              </a:rPr>
              <a:t>2011-2015  гг. </a:t>
            </a:r>
            <a:endParaRPr lang="ru-RU" sz="3200" dirty="0">
              <a:latin typeface="Candara" panose="020E0502030303020204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4896831"/>
              </p:ext>
            </p:extLst>
          </p:nvPr>
        </p:nvGraphicFramePr>
        <p:xfrm>
          <a:off x="467544" y="155679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Овал 5"/>
          <p:cNvSpPr/>
          <p:nvPr/>
        </p:nvSpPr>
        <p:spPr>
          <a:xfrm>
            <a:off x="4944330" y="5013176"/>
            <a:ext cx="121184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РФ 39,7</a:t>
            </a:r>
            <a:endParaRPr lang="ru-RU" sz="1200" dirty="0"/>
          </a:p>
        </p:txBody>
      </p:sp>
      <p:sp>
        <p:nvSpPr>
          <p:cNvPr id="4" name="Овал 3"/>
          <p:cNvSpPr/>
          <p:nvPr/>
        </p:nvSpPr>
        <p:spPr>
          <a:xfrm>
            <a:off x="7358082" y="5013176"/>
            <a:ext cx="1678414" cy="16413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ТПГ 2016: </a:t>
            </a:r>
            <a:r>
              <a:rPr lang="ru-RU" sz="1200" dirty="0" smtClean="0"/>
              <a:t>врачи-45,2, </a:t>
            </a:r>
          </a:p>
          <a:p>
            <a:pPr algn="ctr"/>
            <a:r>
              <a:rPr lang="ru-RU" sz="1200" dirty="0" smtClean="0"/>
              <a:t>средние-132,6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04756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andara" panose="020E0502030303020204" pitchFamily="34" charset="0"/>
              </a:rPr>
              <a:t>Число специалистов в сельских территориях        2011-2015 гг. </a:t>
            </a:r>
            <a:endParaRPr lang="ru-RU" sz="3200" dirty="0">
              <a:latin typeface="Candara" panose="020E0502030303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8596936"/>
              </p:ext>
            </p:extLst>
          </p:nvPr>
        </p:nvGraphicFramePr>
        <p:xfrm>
          <a:off x="539552" y="155679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3823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Candara" panose="020E0502030303020204" pitchFamily="34" charset="0"/>
              </a:rPr>
              <a:t>Нормативная база по Федеральным выплатам</a:t>
            </a:r>
            <a:endParaRPr lang="ru-RU" sz="3200" dirty="0">
              <a:latin typeface="Candara" panose="020E0502030303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Федеральный </a:t>
            </a:r>
            <a:r>
              <a:rPr lang="ru-RU" dirty="0">
                <a:solidFill>
                  <a:schemeClr val="tx1"/>
                </a:solidFill>
                <a:latin typeface="Candara" panose="020E0502030303020204" pitchFamily="34" charset="0"/>
              </a:rPr>
              <a:t>закон от 29 ноября 2010 года № 326-ФЗ «Об обязательном медицинском страховании в Российской Федерации</a:t>
            </a: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»</a:t>
            </a:r>
            <a:endParaRPr lang="ru-RU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Постановление </a:t>
            </a:r>
            <a:r>
              <a:rPr lang="ru-RU" dirty="0">
                <a:solidFill>
                  <a:schemeClr val="tx1"/>
                </a:solidFill>
                <a:latin typeface="Candara" panose="020E0502030303020204" pitchFamily="34" charset="0"/>
              </a:rPr>
              <a:t>Правительства ХМАО-Югры от 8 мая 2013 года № 161-п </a:t>
            </a: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(ред</a:t>
            </a:r>
            <a:r>
              <a:rPr lang="ru-RU" dirty="0">
                <a:solidFill>
                  <a:schemeClr val="tx1"/>
                </a:solidFill>
                <a:latin typeface="Candara" panose="020E0502030303020204" pitchFamily="34" charset="0"/>
              </a:rPr>
              <a:t>. от </a:t>
            </a: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26.02.2016) </a:t>
            </a:r>
            <a:r>
              <a:rPr lang="ru-RU" dirty="0">
                <a:solidFill>
                  <a:schemeClr val="tx1"/>
                </a:solidFill>
                <a:latin typeface="Candara" panose="020E0502030303020204" pitchFamily="34" charset="0"/>
              </a:rPr>
              <a:t>«Об установлении расходных обязательств Ханты - Мансийского автономного округа – Югры» (вместе с «Положением о единовременных компенсационных выплатах медицинским работникам, имеющим высшее образование, прибывшим в 2013- 2015 годах на работу в сельский населенный пункт или переехавшим на работу в сельский населенный пункт из другого населенного пункта, в размере одного миллиона рублей на одного указанного медицинского работника</a:t>
            </a: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»)</a:t>
            </a:r>
            <a:endParaRPr lang="ru-RU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Приказ </a:t>
            </a:r>
            <a:r>
              <a:rPr lang="ru-RU" dirty="0">
                <a:solidFill>
                  <a:schemeClr val="tx1"/>
                </a:solidFill>
                <a:latin typeface="Candara" panose="020E0502030303020204" pitchFamily="34" charset="0"/>
              </a:rPr>
              <a:t>Депздрава Югры от </a:t>
            </a: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10 марта 2016 </a:t>
            </a:r>
            <a:r>
              <a:rPr lang="ru-RU" dirty="0">
                <a:solidFill>
                  <a:schemeClr val="tx1"/>
                </a:solidFill>
                <a:latin typeface="Candara" panose="020E0502030303020204" pitchFamily="34" charset="0"/>
              </a:rPr>
              <a:t>года № </a:t>
            </a: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225 </a:t>
            </a:r>
            <a:r>
              <a:rPr lang="ru-RU" dirty="0">
                <a:solidFill>
                  <a:schemeClr val="tx1"/>
                </a:solidFill>
                <a:latin typeface="Candara" panose="020E0502030303020204" pitchFamily="34" charset="0"/>
              </a:rPr>
              <a:t>«О порядке предоставления </a:t>
            </a: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 единовременной </a:t>
            </a:r>
            <a:r>
              <a:rPr lang="ru-RU" dirty="0">
                <a:solidFill>
                  <a:schemeClr val="tx1"/>
                </a:solidFill>
                <a:latin typeface="Candara" panose="020E0502030303020204" pitchFamily="34" charset="0"/>
              </a:rPr>
              <a:t>компенсационной выплаты медицинским работникам в возрасте до </a:t>
            </a: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50 </a:t>
            </a:r>
            <a:r>
              <a:rPr lang="ru-RU" dirty="0">
                <a:solidFill>
                  <a:schemeClr val="tx1"/>
                </a:solidFill>
                <a:latin typeface="Candara" panose="020E0502030303020204" pitchFamily="34" charset="0"/>
              </a:rPr>
              <a:t>лет, </a:t>
            </a: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Candara" panose="020E0502030303020204" pitchFamily="34" charset="0"/>
              </a:rPr>
              <a:t>прибывшим </a:t>
            </a: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 в 2016 году на </a:t>
            </a:r>
            <a:r>
              <a:rPr lang="ru-RU" dirty="0">
                <a:solidFill>
                  <a:schemeClr val="tx1"/>
                </a:solidFill>
                <a:latin typeface="Candara" panose="020E0502030303020204" pitchFamily="34" charset="0"/>
              </a:rPr>
              <a:t>работу в сельский населенный </a:t>
            </a: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пункт или поселок городского типа</a:t>
            </a:r>
            <a:r>
              <a:rPr lang="ru-RU" dirty="0">
                <a:solidFill>
                  <a:schemeClr val="tx1"/>
                </a:solidFill>
                <a:latin typeface="Candara" panose="020E0502030303020204" pitchFamily="34" charset="0"/>
              </a:rPr>
              <a:t> Ханты - Мансийского автономного округа – </a:t>
            </a: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Югры»</a:t>
            </a:r>
            <a:endParaRPr lang="ru-RU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4583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9036496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Candara" panose="020E0502030303020204" pitchFamily="34" charset="0"/>
              </a:rPr>
              <a:t>Обеспеченность сельского населения врачами и средним медицинским персоналом  2011-2015  гг.</a:t>
            </a:r>
            <a:br>
              <a:rPr lang="ru-RU" sz="3200" dirty="0" smtClean="0">
                <a:latin typeface="Candara" panose="020E0502030303020204" pitchFamily="34" charset="0"/>
              </a:rPr>
            </a:br>
            <a:r>
              <a:rPr lang="ru-RU" sz="2000" dirty="0" smtClean="0">
                <a:latin typeface="Candara" panose="020E0502030303020204" pitchFamily="34" charset="0"/>
              </a:rPr>
              <a:t>  </a:t>
            </a:r>
            <a:endParaRPr lang="ru-RU" sz="2000" dirty="0">
              <a:latin typeface="Candara" panose="020E0502030303020204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6792665"/>
              </p:ext>
            </p:extLst>
          </p:nvPr>
        </p:nvGraphicFramePr>
        <p:xfrm>
          <a:off x="539552" y="155679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Овал 5"/>
          <p:cNvSpPr/>
          <p:nvPr/>
        </p:nvSpPr>
        <p:spPr>
          <a:xfrm>
            <a:off x="4944330" y="5203947"/>
            <a:ext cx="121184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РФ 13,8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25096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Проблемы</a:t>
            </a:r>
            <a:endParaRPr lang="ru-RU" sz="3200" dirty="0"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14300" indent="0">
              <a:buNone/>
            </a:pPr>
            <a:endParaRPr lang="ru-RU" sz="2000" dirty="0"/>
          </a:p>
          <a:p>
            <a:r>
              <a:rPr lang="ru-RU" sz="2000" dirty="0" smtClean="0"/>
              <a:t>Ст. 51 326-ФЗ  «12.1</a:t>
            </a:r>
            <a:r>
              <a:rPr lang="ru-RU" sz="2000" dirty="0"/>
              <a:t>. В 2016 году осуществляются единовременные компенсационные выплаты медицинским работникам в возрасте до 50 лет, имеющим высшее образование, прибывшим в 2016 году на работу в сельский населенный пункт, либо рабочий поселок, либо поселок городского типа или переехавшим на работу в сельский населенный пункт, либо рабочий поселок, либо поселок городского типа </a:t>
            </a:r>
            <a:r>
              <a:rPr lang="ru-RU" sz="2000" dirty="0">
                <a:solidFill>
                  <a:srgbClr val="FF0000"/>
                </a:solidFill>
              </a:rPr>
              <a:t>из другого населенного пункта</a:t>
            </a:r>
            <a:r>
              <a:rPr lang="ru-RU" sz="2000" dirty="0"/>
              <a:t> и заключившим с уполномоченным органом исполнительной власти субъекта Российской Федерации договор, в размере одного миллиона рублей на одного указанного медицинского работника. Финансовое обеспечение единовременных компенсационных выплат медицинским работникам в 2016 году осуществляется за счет иных межбюджетных трансфертов, предоставляемых бюджету территориального фонда из бюджета Федерального фонда в соответствии с федеральным законом о бюджете Федерального фонда на очередной финансовый год, и средств бюджетов субъектов Российской Федерации в соотношении соответственно 60 и 40 </a:t>
            </a:r>
            <a:r>
              <a:rPr lang="ru-RU" sz="2000" dirty="0" smtClean="0"/>
              <a:t>процентов».</a:t>
            </a:r>
            <a:r>
              <a:rPr lang="ru-RU" sz="2000" dirty="0"/>
              <a:t> </a:t>
            </a:r>
            <a:endParaRPr lang="ru-RU" sz="2000" dirty="0" smtClean="0"/>
          </a:p>
          <a:p>
            <a:endParaRPr lang="ru-RU" sz="2000" dirty="0"/>
          </a:p>
          <a:p>
            <a:endParaRPr lang="ru-RU" sz="2000" b="1" dirty="0" smtClean="0"/>
          </a:p>
          <a:p>
            <a:pPr algn="just"/>
            <a:endParaRPr lang="ru-RU" sz="2000" dirty="0" smtClean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marL="114300" indent="0" algn="just">
              <a:buNone/>
            </a:pPr>
            <a:endParaRPr lang="ru-RU" sz="20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4474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Candara" panose="020E0502030303020204" pitchFamily="34" charset="0"/>
              </a:rPr>
              <a:t>Предложения</a:t>
            </a:r>
            <a:endParaRPr lang="ru-RU" sz="3200" dirty="0">
              <a:latin typeface="Candara" panose="020E0502030303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latin typeface="Candara" panose="020E0502030303020204" pitchFamily="34" charset="0"/>
              </a:rPr>
              <a:t>Федеральная </a:t>
            </a:r>
            <a:r>
              <a:rPr lang="ru-RU" dirty="0">
                <a:latin typeface="Candara" panose="020E0502030303020204" pitchFamily="34" charset="0"/>
              </a:rPr>
              <a:t>программа действует по всей стране и автономный округ с труднодоступными и отдаленными населенными </a:t>
            </a:r>
            <a:r>
              <a:rPr lang="ru-RU" dirty="0" smtClean="0">
                <a:latin typeface="Candara" panose="020E0502030303020204" pitchFamily="34" charset="0"/>
              </a:rPr>
              <a:t>пунктами на фоне других субъектов РФ не </a:t>
            </a:r>
            <a:r>
              <a:rPr lang="ru-RU" dirty="0">
                <a:latin typeface="Candara" panose="020E0502030303020204" pitchFamily="34" charset="0"/>
              </a:rPr>
              <a:t>привлекателен для </a:t>
            </a:r>
            <a:r>
              <a:rPr lang="ru-RU" dirty="0" smtClean="0">
                <a:latin typeface="Candara" panose="020E0502030303020204" pitchFamily="34" charset="0"/>
              </a:rPr>
              <a:t>переезда. </a:t>
            </a:r>
            <a:r>
              <a:rPr lang="ru-RU" b="1" dirty="0" smtClean="0">
                <a:latin typeface="Candara" panose="020E0502030303020204" pitchFamily="34" charset="0"/>
              </a:rPr>
              <a:t>Необходимо </a:t>
            </a:r>
            <a:r>
              <a:rPr lang="ru-RU" b="1" dirty="0">
                <a:latin typeface="Candara" panose="020E0502030303020204" pitchFamily="34" charset="0"/>
              </a:rPr>
              <a:t>введение повышающего коэффициента для выплат в части </a:t>
            </a:r>
            <a:r>
              <a:rPr lang="ru-RU" b="1" dirty="0" err="1" smtClean="0">
                <a:latin typeface="Candara" panose="020E0502030303020204" pitchFamily="34" charset="0"/>
              </a:rPr>
              <a:t>софинансирования</a:t>
            </a:r>
            <a:r>
              <a:rPr lang="ru-RU" b="1" dirty="0" smtClean="0">
                <a:latin typeface="Candara" panose="020E0502030303020204" pitchFamily="34" charset="0"/>
              </a:rPr>
              <a:t> из окружного бюджета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 </a:t>
            </a:r>
          </a:p>
          <a:p>
            <a:pPr algn="just"/>
            <a:endParaRPr lang="ru-RU" dirty="0">
              <a:solidFill>
                <a:schemeClr val="tx2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282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Candara" panose="020E0502030303020204" pitchFamily="34" charset="0"/>
              </a:rPr>
              <a:t>ЕКВ из федерального бюджета - 2016</a:t>
            </a:r>
            <a:br>
              <a:rPr lang="ru-RU" sz="3200" dirty="0" smtClean="0">
                <a:latin typeface="Candara" panose="020E0502030303020204" pitchFamily="34" charset="0"/>
              </a:rPr>
            </a:br>
            <a:r>
              <a:rPr lang="ru-RU" sz="3200" dirty="0" smtClean="0">
                <a:latin typeface="Candara" panose="020E0502030303020204" pitchFamily="34" charset="0"/>
              </a:rPr>
              <a:t> </a:t>
            </a:r>
            <a:endParaRPr lang="ru-RU" sz="3200" dirty="0">
              <a:latin typeface="Candara" panose="020E0502030303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Candara" panose="020E0502030303020204" pitchFamily="34" charset="0"/>
              </a:rPr>
              <a:t>ЕКВ в размере 1 млн. рублей:</a:t>
            </a:r>
          </a:p>
          <a:p>
            <a:pPr algn="just"/>
            <a:endParaRPr lang="ru-RU" sz="2000" dirty="0" smtClean="0">
              <a:latin typeface="Candara" panose="020E0502030303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Candara" panose="020E0502030303020204" pitchFamily="34" charset="0"/>
              </a:rPr>
              <a:t>Медицинским работникам </a:t>
            </a:r>
            <a:r>
              <a:rPr lang="ru-RU" sz="2000" dirty="0">
                <a:latin typeface="Candara" panose="020E0502030303020204" pitchFamily="34" charset="0"/>
              </a:rPr>
              <a:t>в возрасте до 50 лет, </a:t>
            </a:r>
            <a:r>
              <a:rPr lang="ru-RU" sz="2000" dirty="0" smtClean="0">
                <a:latin typeface="Candara" panose="020E0502030303020204" pitchFamily="34" charset="0"/>
              </a:rPr>
              <a:t>имеющим </a:t>
            </a:r>
            <a:r>
              <a:rPr lang="ru-RU" sz="2000" dirty="0">
                <a:latin typeface="Candara" panose="020E0502030303020204" pitchFamily="34" charset="0"/>
              </a:rPr>
              <a:t>высшее образование, </a:t>
            </a:r>
            <a:r>
              <a:rPr lang="ru-RU" sz="2000" dirty="0" smtClean="0">
                <a:latin typeface="Candara" panose="020E0502030303020204" pitchFamily="34" charset="0"/>
              </a:rPr>
              <a:t>прибывшим </a:t>
            </a:r>
            <a:r>
              <a:rPr lang="ru-RU" sz="2000" dirty="0">
                <a:latin typeface="Candara" panose="020E0502030303020204" pitchFamily="34" charset="0"/>
              </a:rPr>
              <a:t>в 2016 году на работу в сельский населенный </a:t>
            </a:r>
            <a:r>
              <a:rPr lang="ru-RU" sz="2000" dirty="0" smtClean="0">
                <a:latin typeface="Candara" panose="020E0502030303020204" pitchFamily="34" charset="0"/>
              </a:rPr>
              <a:t>пункт или поселок городского типа </a:t>
            </a:r>
            <a:r>
              <a:rPr lang="ru-RU" sz="2000" dirty="0">
                <a:latin typeface="Candara" panose="020E0502030303020204" pitchFamily="34" charset="0"/>
              </a:rPr>
              <a:t>или </a:t>
            </a:r>
            <a:r>
              <a:rPr lang="ru-RU" sz="2000" dirty="0" smtClean="0">
                <a:latin typeface="Candara" panose="020E0502030303020204" pitchFamily="34" charset="0"/>
              </a:rPr>
              <a:t>переехавшим </a:t>
            </a:r>
            <a:r>
              <a:rPr lang="ru-RU" sz="2000" dirty="0">
                <a:latin typeface="Candara" panose="020E0502030303020204" pitchFamily="34" charset="0"/>
              </a:rPr>
              <a:t>на работу в сельский населенный пункт </a:t>
            </a:r>
            <a:r>
              <a:rPr lang="ru-RU" sz="2000" dirty="0">
                <a:solidFill>
                  <a:srgbClr val="564B3C"/>
                </a:solidFill>
                <a:latin typeface="Candara" panose="020E0502030303020204" pitchFamily="34" charset="0"/>
              </a:rPr>
              <a:t>или поселок городского </a:t>
            </a:r>
            <a:r>
              <a:rPr lang="ru-RU" sz="2000" dirty="0" smtClean="0">
                <a:solidFill>
                  <a:srgbClr val="564B3C"/>
                </a:solidFill>
                <a:latin typeface="Candara" panose="020E0502030303020204" pitchFamily="34" charset="0"/>
              </a:rPr>
              <a:t>типа </a:t>
            </a:r>
            <a:r>
              <a:rPr lang="ru-RU" sz="2000" dirty="0" smtClean="0">
                <a:latin typeface="Candara" panose="020E0502030303020204" pitchFamily="34" charset="0"/>
              </a:rPr>
              <a:t>из </a:t>
            </a:r>
            <a:r>
              <a:rPr lang="ru-RU" sz="2000" dirty="0">
                <a:latin typeface="Candara" panose="020E0502030303020204" pitchFamily="34" charset="0"/>
              </a:rPr>
              <a:t>другого населенного пункта</a:t>
            </a:r>
            <a:endParaRPr lang="ru-RU" sz="2000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marL="114300" indent="0" algn="just">
              <a:buNone/>
            </a:pPr>
            <a:endParaRPr lang="ru-RU" sz="20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579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Candara" panose="020E0502030303020204" pitchFamily="34" charset="0"/>
              </a:rPr>
              <a:t>Выполнение плана выплат по 326-ФЗ  в 2016 году</a:t>
            </a:r>
            <a:r>
              <a:rPr lang="ru-RU" dirty="0">
                <a:latin typeface="Candara" panose="020E0502030303020204" pitchFamily="34" charset="0"/>
              </a:rPr>
              <a:t/>
            </a:r>
            <a:br>
              <a:rPr lang="ru-RU" dirty="0">
                <a:latin typeface="Candara" panose="020E0502030303020204" pitchFamily="34" charset="0"/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132856"/>
            <a:ext cx="7408333" cy="3993307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Candara" panose="020E0502030303020204" pitchFamily="34" charset="0"/>
              </a:rPr>
              <a:t>План привлечения </a:t>
            </a:r>
            <a:r>
              <a:rPr lang="ru-RU" sz="2400" dirty="0" smtClean="0">
                <a:solidFill>
                  <a:schemeClr val="tx1"/>
                </a:solidFill>
                <a:latin typeface="Candara" panose="020E0502030303020204" pitchFamily="34" charset="0"/>
              </a:rPr>
              <a:t>специалистов - 60 человек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Candara" panose="020E0502030303020204" pitchFamily="34" charset="0"/>
              </a:rPr>
              <a:t>Выполнение по состоянию на май 2016 года - </a:t>
            </a: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15</a:t>
            </a:r>
            <a:r>
              <a:rPr lang="ru-RU" sz="2400" dirty="0" smtClean="0">
                <a:solidFill>
                  <a:schemeClr val="tx1"/>
                </a:solidFill>
                <a:latin typeface="Candara" panose="020E0502030303020204" pitchFamily="34" charset="0"/>
              </a:rPr>
              <a:t> % </a:t>
            </a:r>
          </a:p>
          <a:p>
            <a:pPr marL="114300" indent="0">
              <a:buNone/>
            </a:pPr>
            <a:endParaRPr lang="ru-RU" sz="2400" dirty="0" smtClean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Candara" panose="020E0502030303020204" pitchFamily="34" charset="0"/>
              </a:rPr>
              <a:t>Корректированный план – 86 человек</a:t>
            </a:r>
            <a:endParaRPr lang="ru-RU" sz="2400" dirty="0" smtClean="0">
              <a:solidFill>
                <a:srgbClr val="FF0000"/>
              </a:solidFill>
              <a:latin typeface="Candara" panose="020E0502030303020204" pitchFamily="34" charset="0"/>
            </a:endParaRPr>
          </a:p>
          <a:p>
            <a:pPr marL="114300" indent="0">
              <a:buNone/>
            </a:pPr>
            <a:r>
              <a:rPr lang="ru-RU" sz="2400" dirty="0" smtClean="0">
                <a:latin typeface="Candara" panose="020E0502030303020204" pitchFamily="34" charset="0"/>
              </a:rPr>
              <a:t> </a:t>
            </a:r>
            <a:endParaRPr lang="ru-RU" sz="24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915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93A299">
                    <a:lumMod val="75000"/>
                  </a:srgbClr>
                </a:solidFill>
                <a:latin typeface="Candara" panose="020E0502030303020204" pitchFamily="34" charset="0"/>
              </a:rPr>
              <a:t>Нормативная база по </a:t>
            </a:r>
            <a:r>
              <a:rPr lang="ru-RU" sz="3200" dirty="0" smtClean="0">
                <a:latin typeface="Candara" panose="020E0502030303020204" pitchFamily="34" charset="0"/>
              </a:rPr>
              <a:t>Окружным выплатам</a:t>
            </a:r>
            <a:endParaRPr lang="ru-RU" sz="3200" dirty="0">
              <a:latin typeface="Candara" panose="020E0502030303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ru-RU" dirty="0">
                <a:solidFill>
                  <a:schemeClr val="tx1"/>
                </a:solidFill>
                <a:latin typeface="Candara" panose="020E0502030303020204" pitchFamily="34" charset="0"/>
              </a:rPr>
              <a:t>Закон ХМАО-Югры от 26 июня 2012 года № 86-оз «О регулировании отдельных вопросов в сфере охраны здоровья граждан в Ханты-Мансийском автономном округе – Югре</a:t>
            </a: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»</a:t>
            </a:r>
          </a:p>
          <a:p>
            <a:pPr algn="just"/>
            <a:endParaRPr lang="ru-RU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Постановление </a:t>
            </a:r>
            <a:r>
              <a:rPr lang="ru-RU" dirty="0">
                <a:solidFill>
                  <a:schemeClr val="tx1"/>
                </a:solidFill>
                <a:latin typeface="Candara" panose="020E0502030303020204" pitchFamily="34" charset="0"/>
              </a:rPr>
              <a:t>Правительства автономного округа от 12 октября 2012 года № 375-п (ред. от 14 августа 2015 года № 267-п) «О денежных выплатах отдельным медицинским (фармацевтическим) работникам, оказывающим первичную медико-санитарную, специализированную, в том числе высокотехнологичную медицинскую помощь, скорую, в том числе скорую специализированную медицинскую помощь и паллиативную медицинскую помощь в сельских населенных пунктах и поселках городского типа Ханты-Мансийского автономного округа – Югры с численностью населения до 5 тысяч человек</a:t>
            </a: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»</a:t>
            </a:r>
          </a:p>
          <a:p>
            <a:pPr algn="just"/>
            <a:endParaRPr lang="ru-RU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Приказ </a:t>
            </a:r>
            <a:r>
              <a:rPr lang="ru-RU" dirty="0" err="1">
                <a:solidFill>
                  <a:schemeClr val="tx1"/>
                </a:solidFill>
                <a:latin typeface="Candara" panose="020E0502030303020204" pitchFamily="34" charset="0"/>
              </a:rPr>
              <a:t>Депздрава</a:t>
            </a:r>
            <a:r>
              <a:rPr lang="ru-RU" dirty="0">
                <a:solidFill>
                  <a:schemeClr val="tx1"/>
                </a:solidFill>
                <a:latin typeface="Candara" panose="020E0502030303020204" pitchFamily="34" charset="0"/>
              </a:rPr>
              <a:t> Югры от 16 сентября 2015 года № 986 «О порядке предоставления в 2015 году единовременных денежных выплат на хозяйственное обустройство и  единовременных компенсационных выплат отдельным медицинским (фармацевтическим) работникам из бюджета Ханты-Мансийского автономного округа − Югры</a:t>
            </a: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»</a:t>
            </a:r>
          </a:p>
          <a:p>
            <a:pPr marL="114300" indent="0" algn="just">
              <a:buNone/>
            </a:pPr>
            <a:endParaRPr lang="ru-RU" dirty="0" smtClean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Приказ </a:t>
            </a:r>
            <a:r>
              <a:rPr lang="ru-RU" dirty="0" err="1" smtClean="0">
                <a:solidFill>
                  <a:schemeClr val="tx1"/>
                </a:solidFill>
                <a:latin typeface="Candara" panose="020E0502030303020204" pitchFamily="34" charset="0"/>
              </a:rPr>
              <a:t>Депздрава</a:t>
            </a: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 Югры от 04.12.2015 г. № 1456 «О </a:t>
            </a:r>
            <a:r>
              <a:rPr lang="ru-RU" dirty="0">
                <a:solidFill>
                  <a:schemeClr val="tx1"/>
                </a:solidFill>
                <a:latin typeface="Candara" panose="020E0502030303020204" pitchFamily="34" charset="0"/>
              </a:rPr>
              <a:t>порядке предоставления в 2015 году </a:t>
            </a: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 единовременной компенсационной выплаты  медицинским  </a:t>
            </a:r>
            <a:r>
              <a:rPr lang="ru-RU" dirty="0">
                <a:solidFill>
                  <a:schemeClr val="tx1"/>
                </a:solidFill>
                <a:latin typeface="Candara" panose="020E0502030303020204" pitchFamily="34" charset="0"/>
              </a:rPr>
              <a:t>работникам </a:t>
            </a: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востребованных специальностей из </a:t>
            </a:r>
            <a:r>
              <a:rPr lang="ru-RU" dirty="0">
                <a:solidFill>
                  <a:schemeClr val="tx1"/>
                </a:solidFill>
                <a:latin typeface="Candara" panose="020E0502030303020204" pitchFamily="34" charset="0"/>
              </a:rPr>
              <a:t>бюджета Ханты-Мансийского автономного округа − Югры</a:t>
            </a: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»</a:t>
            </a:r>
            <a:endParaRPr lang="ru-RU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6725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andara" panose="020E0502030303020204" pitchFamily="34" charset="0"/>
              </a:rPr>
              <a:t>Перечень населенных пунктов из постановления  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№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375-п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от 12.10.2012 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г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. </a:t>
            </a:r>
            <a:r>
              <a:rPr lang="ru-RU" dirty="0" smtClean="0">
                <a:latin typeface="Candara" panose="020E0502030303020204" pitchFamily="34" charset="0"/>
              </a:rPr>
              <a:t> (в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редакции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 от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14.08.2015 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г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.) </a:t>
            </a:r>
            <a:endParaRPr lang="ru-RU" dirty="0"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1. Березовский район:</a:t>
            </a:r>
          </a:p>
          <a:p>
            <a:r>
              <a:rPr lang="ru-RU" dirty="0">
                <a:solidFill>
                  <a:srgbClr val="FF0000"/>
                </a:solidFill>
              </a:rPr>
              <a:t>1) </a:t>
            </a:r>
            <a:r>
              <a:rPr lang="ru-RU" dirty="0" err="1">
                <a:solidFill>
                  <a:srgbClr val="FF0000"/>
                </a:solidFill>
              </a:rPr>
              <a:t>пгт</a:t>
            </a:r>
            <a:r>
              <a:rPr lang="ru-RU" dirty="0">
                <a:solidFill>
                  <a:srgbClr val="FF0000"/>
                </a:solidFill>
              </a:rPr>
              <a:t>. Березово</a:t>
            </a:r>
          </a:p>
          <a:p>
            <a:r>
              <a:rPr lang="ru-RU" dirty="0">
                <a:solidFill>
                  <a:srgbClr val="FF0000"/>
                </a:solidFill>
              </a:rPr>
              <a:t>2) </a:t>
            </a:r>
            <a:r>
              <a:rPr lang="ru-RU" dirty="0" err="1">
                <a:solidFill>
                  <a:srgbClr val="FF0000"/>
                </a:solidFill>
              </a:rPr>
              <a:t>пгт.Игрим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 </a:t>
            </a:r>
          </a:p>
          <a:p>
            <a:r>
              <a:rPr lang="ru-RU" dirty="0">
                <a:solidFill>
                  <a:srgbClr val="FF0000"/>
                </a:solidFill>
              </a:rPr>
              <a:t>2. </a:t>
            </a:r>
            <a:r>
              <a:rPr lang="ru-RU" dirty="0" err="1">
                <a:solidFill>
                  <a:srgbClr val="FF0000"/>
                </a:solidFill>
              </a:rPr>
              <a:t>Кондинский</a:t>
            </a:r>
            <a:r>
              <a:rPr lang="ru-RU" dirty="0">
                <a:solidFill>
                  <a:srgbClr val="FF0000"/>
                </a:solidFill>
              </a:rPr>
              <a:t> район:</a:t>
            </a:r>
          </a:p>
          <a:p>
            <a:r>
              <a:rPr lang="ru-RU" dirty="0">
                <a:solidFill>
                  <a:srgbClr val="FF0000"/>
                </a:solidFill>
              </a:rPr>
              <a:t>1) </a:t>
            </a:r>
            <a:r>
              <a:rPr lang="ru-RU" dirty="0" err="1">
                <a:solidFill>
                  <a:srgbClr val="FF0000"/>
                </a:solidFill>
              </a:rPr>
              <a:t>пгт.Куминский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>
                <a:solidFill>
                  <a:srgbClr val="FF0000"/>
                </a:solidFill>
              </a:rPr>
              <a:t> </a:t>
            </a:r>
          </a:p>
          <a:p>
            <a:r>
              <a:rPr lang="ru-RU" dirty="0">
                <a:solidFill>
                  <a:srgbClr val="FF0000"/>
                </a:solidFill>
              </a:rPr>
              <a:t>3. </a:t>
            </a:r>
            <a:r>
              <a:rPr lang="ru-RU" dirty="0" err="1">
                <a:solidFill>
                  <a:srgbClr val="FF0000"/>
                </a:solidFill>
              </a:rPr>
              <a:t>Нефтеюганский</a:t>
            </a:r>
            <a:r>
              <a:rPr lang="ru-RU" dirty="0">
                <a:solidFill>
                  <a:srgbClr val="FF0000"/>
                </a:solidFill>
              </a:rPr>
              <a:t> район:</a:t>
            </a:r>
          </a:p>
          <a:p>
            <a:r>
              <a:rPr lang="ru-RU" dirty="0">
                <a:solidFill>
                  <a:srgbClr val="FF0000"/>
                </a:solidFill>
              </a:rPr>
              <a:t>1) </a:t>
            </a:r>
            <a:r>
              <a:rPr lang="ru-RU" dirty="0" err="1">
                <a:solidFill>
                  <a:srgbClr val="FF0000"/>
                </a:solidFill>
              </a:rPr>
              <a:t>пгт.Пойковский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>
                <a:solidFill>
                  <a:srgbClr val="FF0000"/>
                </a:solidFill>
              </a:rPr>
              <a:t> </a:t>
            </a:r>
          </a:p>
          <a:p>
            <a:r>
              <a:rPr lang="ru-RU" dirty="0">
                <a:solidFill>
                  <a:srgbClr val="FF0000"/>
                </a:solidFill>
              </a:rPr>
              <a:t>4. Нижневартовский район:</a:t>
            </a:r>
          </a:p>
          <a:p>
            <a:r>
              <a:rPr lang="ru-RU" dirty="0">
                <a:solidFill>
                  <a:srgbClr val="FF0000"/>
                </a:solidFill>
              </a:rPr>
              <a:t>1) </a:t>
            </a:r>
            <a:r>
              <a:rPr lang="ru-RU" dirty="0" err="1">
                <a:solidFill>
                  <a:srgbClr val="FF0000"/>
                </a:solidFill>
              </a:rPr>
              <a:t>пгт</a:t>
            </a:r>
            <a:r>
              <a:rPr lang="ru-RU" dirty="0">
                <a:solidFill>
                  <a:srgbClr val="FF0000"/>
                </a:solidFill>
              </a:rPr>
              <a:t>. Излучинск</a:t>
            </a:r>
          </a:p>
          <a:p>
            <a:r>
              <a:rPr lang="ru-RU" dirty="0">
                <a:solidFill>
                  <a:srgbClr val="FF0000"/>
                </a:solidFill>
              </a:rPr>
              <a:t>2) </a:t>
            </a:r>
            <a:r>
              <a:rPr lang="ru-RU" dirty="0" err="1">
                <a:solidFill>
                  <a:srgbClr val="FF0000"/>
                </a:solidFill>
              </a:rPr>
              <a:t>пгт.Новоаганск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>
                <a:solidFill>
                  <a:srgbClr val="FF0000"/>
                </a:solidFill>
              </a:rPr>
              <a:t> </a:t>
            </a:r>
          </a:p>
          <a:p>
            <a:r>
              <a:rPr lang="ru-RU" dirty="0">
                <a:solidFill>
                  <a:srgbClr val="FF0000"/>
                </a:solidFill>
              </a:rPr>
              <a:t>5. Октябрьский район:</a:t>
            </a:r>
          </a:p>
          <a:p>
            <a:r>
              <a:rPr lang="ru-RU" dirty="0">
                <a:solidFill>
                  <a:srgbClr val="FF0000"/>
                </a:solidFill>
              </a:rPr>
              <a:t>1) </a:t>
            </a:r>
            <a:r>
              <a:rPr lang="ru-RU" dirty="0" err="1">
                <a:solidFill>
                  <a:srgbClr val="FF0000"/>
                </a:solidFill>
              </a:rPr>
              <a:t>пгт</a:t>
            </a:r>
            <a:r>
              <a:rPr lang="ru-RU" dirty="0">
                <a:solidFill>
                  <a:srgbClr val="FF0000"/>
                </a:solidFill>
              </a:rPr>
              <a:t>. Октябрьское</a:t>
            </a:r>
          </a:p>
          <a:p>
            <a:r>
              <a:rPr lang="ru-RU" dirty="0">
                <a:solidFill>
                  <a:srgbClr val="FF0000"/>
                </a:solidFill>
              </a:rPr>
              <a:t>2) </a:t>
            </a:r>
            <a:r>
              <a:rPr lang="ru-RU" dirty="0" err="1">
                <a:solidFill>
                  <a:srgbClr val="FF0000"/>
                </a:solidFill>
              </a:rPr>
              <a:t>пгт.Андра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 </a:t>
            </a:r>
          </a:p>
          <a:p>
            <a:r>
              <a:rPr lang="ru-RU" dirty="0"/>
              <a:t>6. Советский район:</a:t>
            </a:r>
          </a:p>
          <a:p>
            <a:r>
              <a:rPr lang="ru-RU" dirty="0"/>
              <a:t>1</a:t>
            </a:r>
            <a:r>
              <a:rPr lang="ru-RU" b="1" dirty="0"/>
              <a:t>) г. Советский</a:t>
            </a:r>
          </a:p>
          <a:p>
            <a:r>
              <a:rPr lang="ru-RU" dirty="0">
                <a:solidFill>
                  <a:srgbClr val="FF0000"/>
                </a:solidFill>
              </a:rPr>
              <a:t>2) </a:t>
            </a:r>
            <a:r>
              <a:rPr lang="ru-RU" dirty="0" err="1">
                <a:solidFill>
                  <a:srgbClr val="FF0000"/>
                </a:solidFill>
              </a:rPr>
              <a:t>пгт.Зеленоборск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 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/>
              <a:t>7. </a:t>
            </a:r>
            <a:r>
              <a:rPr lang="ru-RU" dirty="0" err="1"/>
              <a:t>Сургутский</a:t>
            </a:r>
            <a:r>
              <a:rPr lang="ru-RU" dirty="0"/>
              <a:t> район:</a:t>
            </a:r>
          </a:p>
          <a:p>
            <a:r>
              <a:rPr lang="ru-RU" dirty="0"/>
              <a:t>1) </a:t>
            </a:r>
            <a:r>
              <a:rPr lang="ru-RU" b="1" dirty="0"/>
              <a:t>г. </a:t>
            </a:r>
            <a:r>
              <a:rPr lang="ru-RU" b="1" dirty="0" err="1"/>
              <a:t>Лянтор</a:t>
            </a:r>
            <a:endParaRPr lang="ru-RU" b="1" dirty="0"/>
          </a:p>
          <a:p>
            <a:r>
              <a:rPr lang="ru-RU" dirty="0"/>
              <a:t>2) </a:t>
            </a:r>
            <a:r>
              <a:rPr lang="ru-RU" dirty="0" err="1">
                <a:solidFill>
                  <a:srgbClr val="FF0000"/>
                </a:solidFill>
              </a:rPr>
              <a:t>пгт</a:t>
            </a:r>
            <a:r>
              <a:rPr lang="ru-RU" dirty="0">
                <a:solidFill>
                  <a:srgbClr val="FF0000"/>
                </a:solidFill>
              </a:rPr>
              <a:t>. Белый Яр</a:t>
            </a:r>
          </a:p>
          <a:p>
            <a:r>
              <a:rPr lang="ru-RU" dirty="0">
                <a:solidFill>
                  <a:srgbClr val="FF0000"/>
                </a:solidFill>
              </a:rPr>
              <a:t>3) </a:t>
            </a:r>
            <a:r>
              <a:rPr lang="ru-RU" dirty="0" err="1">
                <a:solidFill>
                  <a:srgbClr val="FF0000"/>
                </a:solidFill>
              </a:rPr>
              <a:t>пгт</a:t>
            </a:r>
            <a:r>
              <a:rPr lang="ru-RU" dirty="0">
                <a:solidFill>
                  <a:srgbClr val="FF0000"/>
                </a:solidFill>
              </a:rPr>
              <a:t>. Федоровский</a:t>
            </a:r>
          </a:p>
          <a:p>
            <a:r>
              <a:rPr lang="ru-RU" dirty="0">
                <a:solidFill>
                  <a:srgbClr val="FF0000"/>
                </a:solidFill>
              </a:rPr>
              <a:t> </a:t>
            </a:r>
          </a:p>
          <a:p>
            <a:r>
              <a:rPr lang="ru-RU" dirty="0">
                <a:solidFill>
                  <a:srgbClr val="FF0000"/>
                </a:solidFill>
              </a:rPr>
              <a:t>8. г. Когалым</a:t>
            </a:r>
          </a:p>
          <a:p>
            <a:r>
              <a:rPr lang="ru-RU" dirty="0">
                <a:solidFill>
                  <a:srgbClr val="FF0000"/>
                </a:solidFill>
              </a:rPr>
              <a:t>9. г. Мегион</a:t>
            </a:r>
          </a:p>
          <a:p>
            <a:r>
              <a:rPr lang="ru-RU" dirty="0"/>
              <a:t>10. </a:t>
            </a:r>
            <a:r>
              <a:rPr lang="ru-RU" b="1" dirty="0"/>
              <a:t>г. Нефтеюганск</a:t>
            </a:r>
          </a:p>
          <a:p>
            <a:r>
              <a:rPr lang="ru-RU" dirty="0"/>
              <a:t>11. </a:t>
            </a:r>
            <a:r>
              <a:rPr lang="ru-RU" b="1" dirty="0"/>
              <a:t>г. Нижневартовск</a:t>
            </a:r>
          </a:p>
          <a:p>
            <a:r>
              <a:rPr lang="ru-RU" dirty="0">
                <a:solidFill>
                  <a:srgbClr val="FF0000"/>
                </a:solidFill>
              </a:rPr>
              <a:t>12. </a:t>
            </a:r>
            <a:r>
              <a:rPr lang="ru-RU" dirty="0" err="1">
                <a:solidFill>
                  <a:srgbClr val="FF0000"/>
                </a:solidFill>
              </a:rPr>
              <a:t>г.Нягань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>
                <a:solidFill>
                  <a:srgbClr val="FF0000"/>
                </a:solidFill>
              </a:rPr>
              <a:t>13. г. Радужный</a:t>
            </a:r>
          </a:p>
          <a:p>
            <a:r>
              <a:rPr lang="ru-RU" dirty="0"/>
              <a:t>14. </a:t>
            </a:r>
            <a:r>
              <a:rPr lang="ru-RU" b="1" dirty="0"/>
              <a:t>г. Сургут</a:t>
            </a:r>
          </a:p>
          <a:p>
            <a:r>
              <a:rPr lang="ru-RU" dirty="0"/>
              <a:t>15. </a:t>
            </a:r>
            <a:r>
              <a:rPr lang="ru-RU" b="1" dirty="0" err="1"/>
              <a:t>г.Урай</a:t>
            </a:r>
            <a:endParaRPr lang="ru-RU" b="1" dirty="0"/>
          </a:p>
          <a:p>
            <a:r>
              <a:rPr lang="ru-RU" dirty="0">
                <a:solidFill>
                  <a:srgbClr val="FF0000"/>
                </a:solidFill>
              </a:rPr>
              <a:t>16. </a:t>
            </a:r>
            <a:r>
              <a:rPr lang="ru-RU" dirty="0" err="1">
                <a:solidFill>
                  <a:srgbClr val="FF0000"/>
                </a:solidFill>
              </a:rPr>
              <a:t>г.Пыть-Ях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17. </a:t>
            </a:r>
            <a:r>
              <a:rPr lang="ru-RU" b="1" dirty="0"/>
              <a:t>г. Ханты-Мансийск</a:t>
            </a:r>
          </a:p>
          <a:p>
            <a:r>
              <a:rPr lang="ru-RU" dirty="0">
                <a:solidFill>
                  <a:srgbClr val="FF0000"/>
                </a:solidFill>
              </a:rPr>
              <a:t>18. </a:t>
            </a:r>
            <a:r>
              <a:rPr lang="ru-RU" dirty="0" err="1">
                <a:solidFill>
                  <a:srgbClr val="FF0000"/>
                </a:solidFill>
              </a:rPr>
              <a:t>г.Югорск</a:t>
            </a:r>
            <a:r>
              <a:rPr lang="ru-RU" dirty="0">
                <a:solidFill>
                  <a:srgbClr val="FF0000"/>
                </a:solidFill>
              </a:rPr>
              <a:t>.».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552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Candara" panose="020E0502030303020204" pitchFamily="34" charset="0"/>
              </a:rPr>
              <a:t>Приказ </a:t>
            </a:r>
            <a:r>
              <a:rPr lang="ru-RU" dirty="0" err="1">
                <a:solidFill>
                  <a:schemeClr val="tx1"/>
                </a:solidFill>
                <a:latin typeface="Candara" panose="020E0502030303020204" pitchFamily="34" charset="0"/>
              </a:rPr>
              <a:t>Депздрава</a:t>
            </a:r>
            <a:r>
              <a:rPr lang="ru-RU" dirty="0">
                <a:solidFill>
                  <a:schemeClr val="tx1"/>
                </a:solidFill>
                <a:latin typeface="Candara" panose="020E0502030303020204" pitchFamily="34" charset="0"/>
              </a:rPr>
              <a:t> Югры от 04.12.2015 г. № 1456 </a:t>
            </a:r>
            <a:r>
              <a:rPr lang="ru-RU" dirty="0" smtClean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endParaRPr lang="ru-RU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Candara" panose="020E0502030303020204" pitchFamily="34" charset="0"/>
              </a:rPr>
              <a:t>Перечень востребованных специальностей в медицинских организациях ХМАО - Югры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  </a:t>
            </a:r>
          </a:p>
          <a:p>
            <a:endParaRPr lang="ru-RU" sz="2000" dirty="0" smtClean="0">
              <a:solidFill>
                <a:srgbClr val="FF0000"/>
              </a:solidFill>
              <a:latin typeface="Candara" panose="020E0502030303020204" pitchFamily="34" charset="0"/>
            </a:endParaRPr>
          </a:p>
          <a:p>
            <a:r>
              <a:rPr lang="ru-RU" sz="2000" dirty="0" smtClean="0">
                <a:solidFill>
                  <a:srgbClr val="FF0000"/>
                </a:solidFill>
                <a:latin typeface="Candara" panose="020E0502030303020204" pitchFamily="34" charset="0"/>
              </a:rPr>
              <a:t>«Терапия»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Candara" panose="020E0502030303020204" pitchFamily="34" charset="0"/>
              </a:rPr>
              <a:t>«Педиатрия»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Candara" panose="020E0502030303020204" pitchFamily="34" charset="0"/>
              </a:rPr>
              <a:t>«Общая врачебная практика»</a:t>
            </a:r>
            <a:endParaRPr lang="ru-RU" sz="2000" dirty="0">
              <a:latin typeface="Candara" panose="020E0502030303020204" pitchFamily="34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Candara" panose="020E0502030303020204" pitchFamily="34" charset="0"/>
              </a:rPr>
              <a:t>Наименование и количество должностей, при трудоустройстве на которые в 2015 году медицинским работникам востребованных специальностей осуществлены ЕКВ </a:t>
            </a:r>
          </a:p>
          <a:p>
            <a:endParaRPr lang="ru-RU" sz="2000" dirty="0">
              <a:solidFill>
                <a:srgbClr val="FF0000"/>
              </a:solidFill>
              <a:latin typeface="Candara" panose="020E0502030303020204" pitchFamily="34" charset="0"/>
            </a:endParaRPr>
          </a:p>
          <a:p>
            <a:r>
              <a:rPr lang="ru-RU" sz="2000" dirty="0" smtClean="0">
                <a:solidFill>
                  <a:srgbClr val="FF0000"/>
                </a:solidFill>
                <a:latin typeface="Candara" panose="020E0502030303020204" pitchFamily="34" charset="0"/>
              </a:rPr>
              <a:t>Врач - терапевт участковый– 12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Candara" panose="020E0502030303020204" pitchFamily="34" charset="0"/>
              </a:rPr>
              <a:t>Врач общей практики -  3 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Candara" panose="020E0502030303020204" pitchFamily="34" charset="0"/>
              </a:rPr>
              <a:t>Врач – педиатр - участковый - 5</a:t>
            </a:r>
            <a:endParaRPr lang="ru-RU" sz="2000" dirty="0">
              <a:solidFill>
                <a:srgbClr val="FF0000"/>
              </a:solidFill>
              <a:latin typeface="Candara" panose="020E0502030303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325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58400"/>
          </a:xfrm>
        </p:spPr>
        <p:txBody>
          <a:bodyPr>
            <a:normAutofit/>
          </a:bodyPr>
          <a:lstStyle/>
          <a:p>
            <a:pPr indent="450215"/>
            <a:r>
              <a:rPr lang="ru-RU" sz="2800" dirty="0" smtClean="0">
                <a:latin typeface="Candara" panose="020E0502030303020204" pitchFamily="34" charset="0"/>
              </a:rPr>
              <a:t> Изменения в нормативную базу по окружным выплатам - 2016</a:t>
            </a:r>
            <a:endParaRPr lang="ru-RU" sz="2800" dirty="0">
              <a:latin typeface="Candara" panose="020E0502030303020204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24536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Candara" panose="020E0502030303020204" pitchFamily="34" charset="0"/>
              </a:rPr>
              <a:t>ЕКВ в размере 1 млн. рублей:</a:t>
            </a:r>
          </a:p>
          <a:p>
            <a:endParaRPr lang="ru-RU" sz="1800" dirty="0" smtClean="0">
              <a:latin typeface="Candara" panose="020E0502030303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800" dirty="0" smtClean="0">
                <a:latin typeface="Candara" panose="020E0502030303020204" pitchFamily="34" charset="0"/>
              </a:rPr>
              <a:t>Медицинским </a:t>
            </a:r>
            <a:r>
              <a:rPr lang="ru-RU" sz="1800" dirty="0">
                <a:latin typeface="Candara" panose="020E0502030303020204" pitchFamily="34" charset="0"/>
              </a:rPr>
              <a:t>работникам в возрасте до 45 лет, имеющим высшее образование, в 2016 году прибывшим в города </a:t>
            </a:r>
            <a:r>
              <a:rPr lang="ru-RU" sz="1800" dirty="0" smtClean="0">
                <a:latin typeface="Candara" panose="020E0502030303020204" pitchFamily="34" charset="0"/>
              </a:rPr>
              <a:t>  </a:t>
            </a:r>
            <a:r>
              <a:rPr lang="ru-RU" sz="1800" dirty="0">
                <a:latin typeface="Candara" panose="020E0502030303020204" pitchFamily="34" charset="0"/>
              </a:rPr>
              <a:t>автономного </a:t>
            </a:r>
            <a:r>
              <a:rPr lang="ru-RU" sz="1800" dirty="0" smtClean="0">
                <a:latin typeface="Candara" panose="020E0502030303020204" pitchFamily="34" charset="0"/>
              </a:rPr>
              <a:t>округа, </a:t>
            </a:r>
            <a:r>
              <a:rPr lang="ru-RU" sz="1800" dirty="0">
                <a:latin typeface="Candara" panose="020E0502030303020204" pitchFamily="34" charset="0"/>
              </a:rPr>
              <a:t>перечень которых устанавливается Правительством </a:t>
            </a:r>
            <a:r>
              <a:rPr lang="ru-RU" sz="1800" dirty="0" smtClean="0">
                <a:latin typeface="Candara" panose="020E0502030303020204" pitchFamily="34" charset="0"/>
              </a:rPr>
              <a:t>автономного округа, </a:t>
            </a:r>
            <a:r>
              <a:rPr lang="ru-RU" sz="1800" dirty="0">
                <a:latin typeface="Candara" panose="020E0502030303020204" pitchFamily="34" charset="0"/>
              </a:rPr>
              <a:t>из других субъектов </a:t>
            </a:r>
            <a:r>
              <a:rPr lang="ru-RU" sz="1800" dirty="0" smtClean="0">
                <a:latin typeface="Candara" panose="020E0502030303020204" pitchFamily="34" charset="0"/>
              </a:rPr>
              <a:t>РФ </a:t>
            </a:r>
            <a:r>
              <a:rPr lang="ru-RU" sz="1800" dirty="0">
                <a:latin typeface="Candara" panose="020E0502030303020204" pitchFamily="34" charset="0"/>
              </a:rPr>
              <a:t>для работы в медицинских организациях государственной системы здравоохранения автономного округа по одной из востребованных специальностей </a:t>
            </a:r>
            <a:r>
              <a:rPr lang="ru-RU" sz="1800" dirty="0" smtClean="0">
                <a:latin typeface="Candara" panose="020E0502030303020204" pitchFamily="34" charset="0"/>
              </a:rPr>
              <a:t>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800" dirty="0" smtClean="0">
                <a:latin typeface="Candara" panose="020E0502030303020204" pitchFamily="34" charset="0"/>
              </a:rPr>
              <a:t>Медицинским </a:t>
            </a:r>
            <a:r>
              <a:rPr lang="ru-RU" sz="1800" dirty="0">
                <a:latin typeface="Candara" panose="020E0502030303020204" pitchFamily="34" charset="0"/>
              </a:rPr>
              <a:t>работникам в возрасте старше 50 лет, имеющим высшее медицинское образование, в 2016 году прибывшим на работу в сельский населенный пункт  автономного округа для работы в медицинских организациях государственной системы здравоохранения автономного округа из других субъектов </a:t>
            </a:r>
            <a:r>
              <a:rPr lang="ru-RU" sz="1800" dirty="0" smtClean="0">
                <a:latin typeface="Candara" panose="020E0502030303020204" pitchFamily="34" charset="0"/>
              </a:rPr>
              <a:t>РФ</a:t>
            </a:r>
            <a:endParaRPr lang="ru-RU" sz="1800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endParaRPr lang="ru-RU" sz="1800" dirty="0">
              <a:latin typeface="Candara" panose="020E0502030303020204" pitchFamily="34" charset="0"/>
            </a:endParaRPr>
          </a:p>
          <a:p>
            <a:pPr marL="114300" lvl="0" indent="0" algn="just">
              <a:buClr>
                <a:srgbClr val="93A299"/>
              </a:buClr>
              <a:buNone/>
            </a:pPr>
            <a:endParaRPr lang="ru-RU" sz="1800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212872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58400"/>
          </a:xfrm>
        </p:spPr>
        <p:txBody>
          <a:bodyPr>
            <a:normAutofit/>
          </a:bodyPr>
          <a:lstStyle/>
          <a:p>
            <a:pPr indent="450215"/>
            <a:r>
              <a:rPr lang="ru-RU" sz="2800" dirty="0" smtClean="0">
                <a:latin typeface="Candara" panose="020E0502030303020204" pitchFamily="34" charset="0"/>
              </a:rPr>
              <a:t> Изменения в нормативную базу по окружным выплатам - 2016</a:t>
            </a:r>
            <a:endParaRPr lang="ru-RU" sz="2800" dirty="0">
              <a:latin typeface="Candara" panose="020E0502030303020204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24536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Candara" panose="020E0502030303020204" pitchFamily="34" charset="0"/>
              </a:rPr>
              <a:t>ЕКВ в размере 1 млн. рублей:</a:t>
            </a:r>
          </a:p>
          <a:p>
            <a:endParaRPr lang="ru-RU" sz="1800" dirty="0" smtClean="0">
              <a:latin typeface="Candara" panose="020E0502030303020204" pitchFamily="34" charset="0"/>
            </a:endParaRPr>
          </a:p>
          <a:p>
            <a:pPr lvl="0">
              <a:buClr>
                <a:srgbClr val="93A299"/>
              </a:buClr>
            </a:pPr>
            <a:r>
              <a:rPr lang="ru-RU" sz="2000" dirty="0">
                <a:solidFill>
                  <a:srgbClr val="564B3C"/>
                </a:solidFill>
                <a:latin typeface="Candara" panose="020E0502030303020204" pitchFamily="34" charset="0"/>
              </a:rPr>
              <a:t>Перечень востребованных специальностей в медицинских организациях ХМАО - Югры</a:t>
            </a:r>
            <a:r>
              <a:rPr lang="ru-RU" sz="2000" dirty="0">
                <a:solidFill>
                  <a:prstClr val="white">
                    <a:lumMod val="50000"/>
                  </a:prstClr>
                </a:solidFill>
                <a:latin typeface="Candara" panose="020E0502030303020204" pitchFamily="34" charset="0"/>
              </a:rPr>
              <a:t> 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800" dirty="0" smtClean="0">
                <a:latin typeface="Candara" panose="020E0502030303020204" pitchFamily="34" charset="0"/>
              </a:rPr>
              <a:t>Медицинским </a:t>
            </a:r>
            <a:r>
              <a:rPr lang="ru-RU" sz="1800" dirty="0">
                <a:latin typeface="Candara" panose="020E0502030303020204" pitchFamily="34" charset="0"/>
              </a:rPr>
              <a:t>работникам в возрасте старше 50 лет, имеющим высшее медицинское образование, в 2016 году прибывшим на работу в сельский населенный пункт  автономного округа для работы в медицинских организациях государственной системы здравоохранения автономного округа из других субъектов </a:t>
            </a:r>
            <a:r>
              <a:rPr lang="ru-RU" sz="1800" dirty="0" smtClean="0">
                <a:latin typeface="Candara" panose="020E0502030303020204" pitchFamily="34" charset="0"/>
              </a:rPr>
              <a:t>РФ</a:t>
            </a:r>
            <a:endParaRPr lang="ru-RU" sz="1800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endParaRPr lang="ru-RU" sz="1800" dirty="0">
              <a:latin typeface="Candara" panose="020E0502030303020204" pitchFamily="34" charset="0"/>
            </a:endParaRPr>
          </a:p>
          <a:p>
            <a:pPr marL="114300" lvl="0" indent="0" algn="just">
              <a:buClr>
                <a:srgbClr val="93A299"/>
              </a:buClr>
              <a:buNone/>
            </a:pPr>
            <a:endParaRPr lang="ru-RU" sz="1800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22745522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1479</TotalTime>
  <Words>2258</Words>
  <Application>Microsoft Office PowerPoint</Application>
  <PresentationFormat>Экран (4:3)</PresentationFormat>
  <Paragraphs>248</Paragraphs>
  <Slides>22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1_Тема Office</vt:lpstr>
      <vt:lpstr>1_Аптека</vt:lpstr>
      <vt:lpstr>Аптека</vt:lpstr>
      <vt:lpstr>3_Аптека</vt:lpstr>
      <vt:lpstr>2_Аптека</vt:lpstr>
      <vt:lpstr>4_Аптека</vt:lpstr>
      <vt:lpstr>Актуальные вопросы кадрового обеспечения системы здравоохранения</vt:lpstr>
      <vt:lpstr>Нормативная база по Федеральным выплатам</vt:lpstr>
      <vt:lpstr>ЕКВ из федерального бюджета - 2016  </vt:lpstr>
      <vt:lpstr> Выполнение плана выплат по 326-ФЗ  в 2016 году  </vt:lpstr>
      <vt:lpstr>Нормативная база по Окружным выплатам</vt:lpstr>
      <vt:lpstr>Перечень населенных пунктов из постановления   № 375-п от 12.10.2012 г.  (в редакции  от 14.08.2015 г.) </vt:lpstr>
      <vt:lpstr>Приказ Депздрава Югры от 04.12.2015 г. № 1456  </vt:lpstr>
      <vt:lpstr> Изменения в нормативную базу по окружным выплатам - 2016</vt:lpstr>
      <vt:lpstr> Изменения в нормативную базу по окружным выплатам - 2016</vt:lpstr>
      <vt:lpstr>Перечень городов ХМАО-Югры на 2016 год</vt:lpstr>
      <vt:lpstr>Проект Приказа Депздрава Югры  </vt:lpstr>
      <vt:lpstr> Изменения в нормативную базу по окружным выплатам - 2016</vt:lpstr>
      <vt:lpstr> ЕКВ  2012- 2016 гг.</vt:lpstr>
      <vt:lpstr>Единовременные выплаты на хозяйственное обустройство </vt:lpstr>
      <vt:lpstr> ЕВ на хозяйственное обустройство    2012- 2015 гг.</vt:lpstr>
      <vt:lpstr>Ежемесячные  выплаты </vt:lpstr>
      <vt:lpstr>Число врачей 2011-2015 гг. </vt:lpstr>
      <vt:lpstr>Обеспеченность врачами и  средними медицинскими  работниками   2011-2015  гг. </vt:lpstr>
      <vt:lpstr>Число специалистов в сельских территориях        2011-2015 гг. </vt:lpstr>
      <vt:lpstr>Обеспеченность сельского населения врачами и средним медицинским персоналом  2011-2015  гг.   </vt:lpstr>
      <vt:lpstr>Проблемы</vt:lpstr>
      <vt:lpstr>Предложения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 отдельных мероприятиях по укомплектованию медицинскими кадрами медицинских организаций Ханты – Мансийского автономного округа – Югры.</dc:title>
  <dc:creator>vorochmed vorochmed</dc:creator>
  <cp:lastModifiedBy>espemed espemed</cp:lastModifiedBy>
  <cp:revision>163</cp:revision>
  <cp:lastPrinted>2015-09-24T08:20:49Z</cp:lastPrinted>
  <dcterms:created xsi:type="dcterms:W3CDTF">2015-09-24T06:23:31Z</dcterms:created>
  <dcterms:modified xsi:type="dcterms:W3CDTF">2016-05-31T11:36:31Z</dcterms:modified>
</cp:coreProperties>
</file>